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507_4017394C.xml" ContentType="application/vnd.ms-powerpoint.comments+xml"/>
  <Override PartName="/ppt/comments/modernComment_518_D9AA9DC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79" r:id="rId4"/>
  </p:sldMasterIdLst>
  <p:notesMasterIdLst>
    <p:notesMasterId r:id="rId39"/>
  </p:notesMasterIdLst>
  <p:handoutMasterIdLst>
    <p:handoutMasterId r:id="rId40"/>
  </p:handoutMasterIdLst>
  <p:sldIdLst>
    <p:sldId id="445" r:id="rId5"/>
    <p:sldId id="1013" r:id="rId6"/>
    <p:sldId id="1293" r:id="rId7"/>
    <p:sldId id="1288" r:id="rId8"/>
    <p:sldId id="1312" r:id="rId9"/>
    <p:sldId id="1287" r:id="rId10"/>
    <p:sldId id="1292" r:id="rId11"/>
    <p:sldId id="1290" r:id="rId12"/>
    <p:sldId id="1289" r:id="rId13"/>
    <p:sldId id="1291" r:id="rId14"/>
    <p:sldId id="1294" r:id="rId15"/>
    <p:sldId id="1313" r:id="rId16"/>
    <p:sldId id="1225" r:id="rId17"/>
    <p:sldId id="1255" r:id="rId18"/>
    <p:sldId id="1295" r:id="rId19"/>
    <p:sldId id="1296" r:id="rId20"/>
    <p:sldId id="1297" r:id="rId21"/>
    <p:sldId id="1298" r:id="rId22"/>
    <p:sldId id="1299" r:id="rId23"/>
    <p:sldId id="1300" r:id="rId24"/>
    <p:sldId id="1301" r:id="rId25"/>
    <p:sldId id="1302" r:id="rId26"/>
    <p:sldId id="1303" r:id="rId27"/>
    <p:sldId id="1304" r:id="rId28"/>
    <p:sldId id="1305" r:id="rId29"/>
    <p:sldId id="1306" r:id="rId30"/>
    <p:sldId id="1307" r:id="rId31"/>
    <p:sldId id="1315" r:id="rId32"/>
    <p:sldId id="1309" r:id="rId33"/>
    <p:sldId id="1310" r:id="rId34"/>
    <p:sldId id="1311" r:id="rId35"/>
    <p:sldId id="1211" r:id="rId36"/>
    <p:sldId id="1316" r:id="rId37"/>
    <p:sldId id="1221" r:id="rId38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C8FCF77-F4AA-42E4-A012-07A55817DFC7}">
          <p14:sldIdLst>
            <p14:sldId id="445"/>
            <p14:sldId id="1013"/>
            <p14:sldId id="1293"/>
            <p14:sldId id="1288"/>
            <p14:sldId id="1312"/>
            <p14:sldId id="1287"/>
            <p14:sldId id="1292"/>
            <p14:sldId id="1290"/>
            <p14:sldId id="1289"/>
            <p14:sldId id="1291"/>
            <p14:sldId id="1294"/>
            <p14:sldId id="1313"/>
            <p14:sldId id="1225"/>
            <p14:sldId id="1255"/>
            <p14:sldId id="1295"/>
            <p14:sldId id="1296"/>
            <p14:sldId id="1297"/>
            <p14:sldId id="1298"/>
            <p14:sldId id="1299"/>
            <p14:sldId id="1300"/>
            <p14:sldId id="1301"/>
            <p14:sldId id="1302"/>
            <p14:sldId id="1303"/>
            <p14:sldId id="1304"/>
            <p14:sldId id="1305"/>
            <p14:sldId id="1306"/>
            <p14:sldId id="1307"/>
            <p14:sldId id="1315"/>
            <p14:sldId id="1309"/>
            <p14:sldId id="1310"/>
            <p14:sldId id="1311"/>
            <p14:sldId id="1211"/>
            <p14:sldId id="1316"/>
            <p14:sldId id="12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1451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8C7400-A871-663C-0D2C-17EFC78E559B}" name="Anke Rohwedder" initials="AR" userId="S::rohwedder@regionnordcom.onmicrosoft.com::b2a5bea3-d2ac-4fa6-a388-a5881ab1c0ee" providerId="AD"/>
  <p188:author id="{1E9E1F74-BAAE-8A26-E426-8D0391D48D1E}" name="Katharina Schmitt" initials="KS" userId="fc2c77472c1a5b95" providerId="Windows Live"/>
  <p188:author id="{FD3CC778-1CB1-5FDF-C38D-029AF69D936B}" name="Olaf Prüß" initials="OP" userId="5325381ed91bd1d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on Nord" initials="RN" lastIdx="1" clrIdx="0">
    <p:extLst>
      <p:ext uri="{19B8F6BF-5375-455C-9EA6-DF929625EA0E}">
        <p15:presenceInfo xmlns:p15="http://schemas.microsoft.com/office/powerpoint/2012/main" userId="Region Nord" providerId="None"/>
      </p:ext>
    </p:extLst>
  </p:cmAuthor>
  <p:cmAuthor id="2" name="Silke Petruschat" initials="SP" lastIdx="3" clrIdx="1">
    <p:extLst>
      <p:ext uri="{19B8F6BF-5375-455C-9EA6-DF929625EA0E}">
        <p15:presenceInfo xmlns:p15="http://schemas.microsoft.com/office/powerpoint/2012/main" userId="S-1-5-21-2925225279-1862200904-3612592315-1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65"/>
    <a:srgbClr val="009999"/>
    <a:srgbClr val="FFFFFF"/>
    <a:srgbClr val="016A65"/>
    <a:srgbClr val="2F5597"/>
    <a:srgbClr val="DE0000"/>
    <a:srgbClr val="D6FEF1"/>
    <a:srgbClr val="B8FEE7"/>
    <a:srgbClr val="0070C0"/>
    <a:srgbClr val="00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07" autoAdjust="0"/>
  </p:normalViewPr>
  <p:slideViewPr>
    <p:cSldViewPr snapToGrid="0" showGuides="1">
      <p:cViewPr varScale="1">
        <p:scale>
          <a:sx n="45" d="100"/>
          <a:sy n="45" d="100"/>
        </p:scale>
        <p:origin x="1025" y="31"/>
      </p:cViewPr>
      <p:guideLst>
        <p:guide orient="horz" pos="2251"/>
        <p:guide pos="7469"/>
        <p:guide pos="3840"/>
        <p:guide pos="1451"/>
        <p:guide orient="horz" pos="3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omments/modernComment_507_401739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62D849-AC5C-465C-B6BA-27418025191D}" authorId="{FD3CC778-1CB1-5FDF-C38D-029AF69D936B}" created="2023-06-06T10:08:56.3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75263820" sldId="1287"/>
      <ac:spMk id="10" creationId="{4325422A-5932-EDB2-210B-89A58DB10346}"/>
    </ac:deMkLst>
    <p188:txBody>
      <a:bodyPr/>
      <a:lstStyle/>
      <a:p>
        <a:r>
          <a:rPr lang="de-DE"/>
          <a:t>aktualisiert</a:t>
        </a:r>
      </a:p>
    </p188:txBody>
  </p188:cm>
</p188:cmLst>
</file>

<file path=ppt/comments/modernComment_518_D9AA9D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9D4023-65E1-4341-84C2-B3DA8FA11A16}" authorId="{FD3CC778-1CB1-5FDF-C38D-029AF69D936B}" created="2023-06-06T10:10:59.3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51837384" sldId="1304"/>
      <ac:spMk id="10" creationId="{E8AB29A0-CAE0-24FD-8F30-BB6B0004204E}"/>
    </ac:deMkLst>
    <p188:txBody>
      <a:bodyPr/>
      <a:lstStyle/>
      <a:p>
        <a:r>
          <a:rPr lang="de-DE"/>
          <a:t>Ergänzt.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84870" cy="500936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700" y="6"/>
            <a:ext cx="2984870" cy="500936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r">
              <a:defRPr sz="1200"/>
            </a:lvl1pPr>
          </a:lstStyle>
          <a:p>
            <a:fld id="{738723DF-8396-48F1-85E6-B0D363E82863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516043"/>
            <a:ext cx="2984870" cy="500936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700" y="9516043"/>
            <a:ext cx="2984870" cy="500936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r">
              <a:defRPr sz="1200"/>
            </a:lvl1pPr>
          </a:lstStyle>
          <a:p>
            <a:fld id="{D7CF71B9-1989-4D35-97C1-DA94A3D1A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6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84870" cy="502676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2676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r">
              <a:defRPr sz="1200"/>
            </a:lvl1pPr>
          </a:lstStyle>
          <a:p>
            <a:fld id="{4C9931D7-AA0A-4409-B5C6-FB23A5F9B5D7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5713"/>
            <a:ext cx="6005513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3" tIns="46197" rIns="92393" bIns="4619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8" y="4821509"/>
            <a:ext cx="5510530" cy="3944869"/>
          </a:xfrm>
          <a:prstGeom prst="rect">
            <a:avLst/>
          </a:prstGeom>
        </p:spPr>
        <p:txBody>
          <a:bodyPr vert="horz" lIns="92393" tIns="46197" rIns="92393" bIns="4619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516043"/>
            <a:ext cx="2984870" cy="502675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700" y="9516043"/>
            <a:ext cx="2984870" cy="502675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r">
              <a:defRPr sz="1200"/>
            </a:lvl1pPr>
          </a:lstStyle>
          <a:p>
            <a:fld id="{81A77CB5-D425-4EC7-AB5D-C57E9C4D2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60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16A65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16A65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01.06.2023 Vorstand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4768438E-C8C9-44A7-8A0B-AF688798FD6D}"/>
              </a:ext>
            </a:extLst>
          </p:cNvPr>
          <p:cNvSpPr txBox="1">
            <a:spLocks/>
          </p:cNvSpPr>
          <p:nvPr userDrawn="1"/>
        </p:nvSpPr>
        <p:spPr>
          <a:xfrm>
            <a:off x="10426803" y="0"/>
            <a:ext cx="1469564" cy="33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800" b="1">
                <a:solidFill>
                  <a:schemeClr val="bg1"/>
                </a:solidFill>
                <a:latin typeface="+mn-lt"/>
              </a:rPr>
              <a:t>RegionNord</a:t>
            </a:r>
            <a:endParaRPr lang="de-DE" sz="160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B98705-0059-4A97-B47A-70976D465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09" y="6403374"/>
            <a:ext cx="2117295" cy="3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0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5" y="442452"/>
            <a:ext cx="9641441" cy="4526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016A65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3" y="1120149"/>
            <a:ext cx="11316056" cy="50568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 err="1"/>
              <a:t>RegionNord</a:t>
            </a:r>
            <a:r>
              <a:rPr lang="de-DE" i="1" dirty="0"/>
              <a:t>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7808"/>
            <a:ext cx="4114800" cy="365125"/>
          </a:xfrm>
        </p:spPr>
        <p:txBody>
          <a:bodyPr/>
          <a:lstStyle>
            <a:lvl1pPr>
              <a:defRPr b="0" i="0">
                <a:solidFill>
                  <a:srgbClr val="006B65"/>
                </a:solidFill>
              </a:defRPr>
            </a:lvl1pPr>
          </a:lstStyle>
          <a:p>
            <a:r>
              <a:rPr lang="de-DE" dirty="0"/>
              <a:t>AktivRegion Steinburg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147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fld id="{2C92D9E8-5018-4BEF-A8DD-3C4F869F7C2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4D5ACA4-2495-442C-9944-BDAB4EA2FBE3}"/>
              </a:ext>
            </a:extLst>
          </p:cNvPr>
          <p:cNvCxnSpPr>
            <a:cxnSpLocks/>
          </p:cNvCxnSpPr>
          <p:nvPr userDrawn="1"/>
        </p:nvCxnSpPr>
        <p:spPr>
          <a:xfrm flipV="1">
            <a:off x="-727588" y="895058"/>
            <a:ext cx="13185059" cy="1"/>
          </a:xfrm>
          <a:prstGeom prst="line">
            <a:avLst/>
          </a:prstGeom>
          <a:ln w="952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3436206-9045-45E4-9529-006BBC1554B5}"/>
              </a:ext>
            </a:extLst>
          </p:cNvPr>
          <p:cNvCxnSpPr>
            <a:cxnSpLocks/>
          </p:cNvCxnSpPr>
          <p:nvPr userDrawn="1"/>
        </p:nvCxnSpPr>
        <p:spPr>
          <a:xfrm>
            <a:off x="-727586" y="6541612"/>
            <a:ext cx="13853652" cy="0"/>
          </a:xfrm>
          <a:prstGeom prst="line">
            <a:avLst/>
          </a:prstGeom>
          <a:ln w="952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BC77C8BD-24EF-4A32-9572-2ABDCD410C8C}"/>
              </a:ext>
            </a:extLst>
          </p:cNvPr>
          <p:cNvSpPr txBox="1"/>
          <p:nvPr userDrawn="1"/>
        </p:nvSpPr>
        <p:spPr>
          <a:xfrm>
            <a:off x="10559117" y="23999"/>
            <a:ext cx="16328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i="0" dirty="0">
                <a:solidFill>
                  <a:srgbClr val="006B65"/>
                </a:solidFill>
              </a:rPr>
              <a:t>Vorstand, 01.06.2023</a:t>
            </a:r>
          </a:p>
        </p:txBody>
      </p:sp>
    </p:spTree>
    <p:extLst>
      <p:ext uri="{BB962C8B-B14F-4D97-AF65-F5344CB8AC3E}">
        <p14:creationId xmlns:p14="http://schemas.microsoft.com/office/powerpoint/2010/main" val="3964919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ntertitel 2">
            <a:extLst>
              <a:ext uri="{FF2B5EF4-FFF2-40B4-BE49-F238E27FC236}">
                <a16:creationId xmlns:a16="http://schemas.microsoft.com/office/drawing/2014/main" id="{4B5F6179-6039-4DA1-BE84-4E7801659CCE}"/>
              </a:ext>
            </a:extLst>
          </p:cNvPr>
          <p:cNvSpPr txBox="1">
            <a:spLocks/>
          </p:cNvSpPr>
          <p:nvPr userDrawn="1"/>
        </p:nvSpPr>
        <p:spPr>
          <a:xfrm>
            <a:off x="10426803" y="0"/>
            <a:ext cx="1469564" cy="33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800" b="1">
                <a:solidFill>
                  <a:schemeClr val="bg1"/>
                </a:solidFill>
                <a:latin typeface="+mn-lt"/>
              </a:rPr>
              <a:t>RegionNord</a:t>
            </a: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45A3519-28E6-4D5C-BDF0-4021D54F9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625" y="106328"/>
            <a:ext cx="9641441" cy="788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016A65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C6024D-CFFD-43FD-BDDF-8F7735FF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3" y="1120149"/>
            <a:ext cx="11316056" cy="50568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0D1A441-FBA2-4D97-B3DA-603B78E00BB0}"/>
              </a:ext>
            </a:extLst>
          </p:cNvPr>
          <p:cNvCxnSpPr>
            <a:cxnSpLocks/>
          </p:cNvCxnSpPr>
          <p:nvPr userDrawn="1"/>
        </p:nvCxnSpPr>
        <p:spPr>
          <a:xfrm flipV="1">
            <a:off x="-727588" y="895058"/>
            <a:ext cx="13185059" cy="1"/>
          </a:xfrm>
          <a:prstGeom prst="line">
            <a:avLst/>
          </a:prstGeom>
          <a:ln w="952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3F0658C-C9A9-48B5-BC60-5FB1EF5B4825}"/>
              </a:ext>
            </a:extLst>
          </p:cNvPr>
          <p:cNvCxnSpPr>
            <a:cxnSpLocks/>
          </p:cNvCxnSpPr>
          <p:nvPr userDrawn="1"/>
        </p:nvCxnSpPr>
        <p:spPr>
          <a:xfrm>
            <a:off x="-727586" y="6541612"/>
            <a:ext cx="13853652" cy="0"/>
          </a:xfrm>
          <a:prstGeom prst="line">
            <a:avLst/>
          </a:prstGeom>
          <a:ln w="952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7BD83A-8A5F-7FF9-C21A-695A0860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 err="1"/>
              <a:t>RegionNord</a:t>
            </a:r>
            <a:r>
              <a:rPr lang="de-DE" i="1" dirty="0"/>
              <a:t>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D8D8F2-20DC-0361-AED1-6735F633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8"/>
            <a:ext cx="4114800" cy="365125"/>
          </a:xfrm>
        </p:spPr>
        <p:txBody>
          <a:bodyPr/>
          <a:lstStyle>
            <a:lvl1pPr>
              <a:defRPr b="0" i="0">
                <a:solidFill>
                  <a:srgbClr val="006B65"/>
                </a:solidFill>
              </a:defRPr>
            </a:lvl1pPr>
          </a:lstStyle>
          <a:p>
            <a:r>
              <a:rPr lang="de-DE" dirty="0"/>
              <a:t>AktivRegion Steinburg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12CBD2-D2A3-2744-37BB-479AE242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47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fld id="{2C92D9E8-5018-4BEF-A8DD-3C4F869F7C2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EA0C6C-DE63-91CE-D2F3-059231B46BC4}"/>
              </a:ext>
            </a:extLst>
          </p:cNvPr>
          <p:cNvSpPr txBox="1"/>
          <p:nvPr userDrawn="1"/>
        </p:nvSpPr>
        <p:spPr>
          <a:xfrm>
            <a:off x="10559117" y="23999"/>
            <a:ext cx="16328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i="0" dirty="0">
                <a:solidFill>
                  <a:srgbClr val="006B65"/>
                </a:solidFill>
              </a:rPr>
              <a:t>Vorstand, 01.06.2023</a:t>
            </a:r>
          </a:p>
        </p:txBody>
      </p:sp>
    </p:spTree>
    <p:extLst>
      <p:ext uri="{BB962C8B-B14F-4D97-AF65-F5344CB8AC3E}">
        <p14:creationId xmlns:p14="http://schemas.microsoft.com/office/powerpoint/2010/main" val="1594819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ntertitel 2">
            <a:extLst>
              <a:ext uri="{FF2B5EF4-FFF2-40B4-BE49-F238E27FC236}">
                <a16:creationId xmlns:a16="http://schemas.microsoft.com/office/drawing/2014/main" id="{4B5F6179-6039-4DA1-BE84-4E7801659CCE}"/>
              </a:ext>
            </a:extLst>
          </p:cNvPr>
          <p:cNvSpPr txBox="1">
            <a:spLocks/>
          </p:cNvSpPr>
          <p:nvPr userDrawn="1"/>
        </p:nvSpPr>
        <p:spPr>
          <a:xfrm>
            <a:off x="10426803" y="0"/>
            <a:ext cx="1469564" cy="33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800" b="1">
                <a:solidFill>
                  <a:schemeClr val="bg1"/>
                </a:solidFill>
                <a:latin typeface="+mn-lt"/>
              </a:rPr>
              <a:t>RegionNord</a:t>
            </a: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C6024D-CFFD-43FD-BDDF-8F7735FF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3" y="1120149"/>
            <a:ext cx="11316056" cy="50568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3F0658C-C9A9-48B5-BC60-5FB1EF5B4825}"/>
              </a:ext>
            </a:extLst>
          </p:cNvPr>
          <p:cNvCxnSpPr>
            <a:cxnSpLocks/>
          </p:cNvCxnSpPr>
          <p:nvPr userDrawn="1"/>
        </p:nvCxnSpPr>
        <p:spPr>
          <a:xfrm>
            <a:off x="-727586" y="6541612"/>
            <a:ext cx="13853652" cy="0"/>
          </a:xfrm>
          <a:prstGeom prst="line">
            <a:avLst/>
          </a:prstGeom>
          <a:ln w="952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93DB9C62-E478-44B0-A40C-B2705207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5" y="442452"/>
            <a:ext cx="9641441" cy="4526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016A65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D3B9B6-57FE-D435-1F33-2E057AD3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 err="1"/>
              <a:t>RegionNord</a:t>
            </a:r>
            <a:r>
              <a:rPr lang="de-DE" i="1" dirty="0"/>
              <a:t>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56389A-E810-56BF-7E12-FCC2D031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8"/>
            <a:ext cx="4114800" cy="365125"/>
          </a:xfrm>
        </p:spPr>
        <p:txBody>
          <a:bodyPr/>
          <a:lstStyle>
            <a:lvl1pPr>
              <a:defRPr b="0" i="0">
                <a:solidFill>
                  <a:srgbClr val="006B65"/>
                </a:solidFill>
              </a:defRPr>
            </a:lvl1pPr>
          </a:lstStyle>
          <a:p>
            <a:r>
              <a:rPr lang="de-DE" dirty="0"/>
              <a:t>AktivRegion Steinburg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5A1A4F-CABC-60D3-7BD7-43A0E913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47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fld id="{2C92D9E8-5018-4BEF-A8DD-3C4F869F7C2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1D0EB-96A5-C061-2DCA-DBAA7B75E6FF}"/>
              </a:ext>
            </a:extLst>
          </p:cNvPr>
          <p:cNvSpPr txBox="1"/>
          <p:nvPr userDrawn="1"/>
        </p:nvSpPr>
        <p:spPr>
          <a:xfrm>
            <a:off x="10559117" y="23999"/>
            <a:ext cx="16328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i="0" dirty="0">
                <a:solidFill>
                  <a:srgbClr val="006B65"/>
                </a:solidFill>
              </a:rPr>
              <a:t>Vorstand, 01.06.2023</a:t>
            </a:r>
          </a:p>
        </p:txBody>
      </p:sp>
    </p:spTree>
    <p:extLst>
      <p:ext uri="{BB962C8B-B14F-4D97-AF65-F5344CB8AC3E}">
        <p14:creationId xmlns:p14="http://schemas.microsoft.com/office/powerpoint/2010/main" val="2569449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01.06.2023 Vorstand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AktivRegion Steinburg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D9E8-5018-4BEF-A8DD-3C4F869F7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28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2" r:id="rId4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1.docx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3.docx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4.docx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518_D9AA9DC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5.docx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6.docx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7.docx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8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507_4017394C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F0283BC-0BEA-4310-AA88-21C5022CA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2796"/>
            <a:ext cx="9144000" cy="1019123"/>
          </a:xfrm>
        </p:spPr>
        <p:txBody>
          <a:bodyPr/>
          <a:lstStyle/>
          <a:p>
            <a:r>
              <a:rPr lang="de-DE" sz="2800">
                <a:solidFill>
                  <a:srgbClr val="006B65"/>
                </a:solidFill>
              </a:rPr>
              <a:t>AktivRegion Steinburg, 1. Vorstandssitzung</a:t>
            </a:r>
          </a:p>
          <a:p>
            <a:pPr marL="514350" indent="-514350">
              <a:buAutoNum type="arabicPeriod"/>
            </a:pPr>
            <a:r>
              <a:rPr lang="de-DE" sz="2800">
                <a:solidFill>
                  <a:srgbClr val="006B65"/>
                </a:solidFill>
              </a:rPr>
              <a:t>Juni 2023, Itzehoe</a:t>
            </a:r>
            <a:endParaRPr lang="de-DE" sz="2800">
              <a:solidFill>
                <a:srgbClr val="FF0000"/>
              </a:solidFill>
            </a:endParaRPr>
          </a:p>
          <a:p>
            <a:r>
              <a:rPr lang="de-DE" sz="2000">
                <a:solidFill>
                  <a:srgbClr val="FF0000"/>
                </a:solidFill>
              </a:rPr>
              <a:t>Beschlüsse und Änderungen des Vorstands in Rot</a:t>
            </a:r>
          </a:p>
        </p:txBody>
      </p:sp>
      <p:pic>
        <p:nvPicPr>
          <p:cNvPr id="5" name="Grafik 13">
            <a:extLst>
              <a:ext uri="{FF2B5EF4-FFF2-40B4-BE49-F238E27FC236}">
                <a16:creationId xmlns:a16="http://schemas.microsoft.com/office/drawing/2014/main" id="{C56AE5B2-176A-4A52-9650-6745702A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26" y="164068"/>
            <a:ext cx="3321264" cy="864096"/>
          </a:xfrm>
          <a:prstGeom prst="rect">
            <a:avLst/>
          </a:prstGeom>
          <a:noFill/>
          <a:ln>
            <a:noFill/>
          </a:ln>
          <a:effectLst>
            <a:outerShdw blurRad="254000" algn="ctr" rotWithShape="0">
              <a:srgbClr val="006B65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FFB7FAB-07E5-4EBE-953A-950313E1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742" y="1955873"/>
            <a:ext cx="6308516" cy="2946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6B65">
                <a:alpha val="43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E157D1-C3E7-392F-993F-9F50307A9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5"/>
          <a:stretch/>
        </p:blipFill>
        <p:spPr>
          <a:xfrm>
            <a:off x="159446" y="166927"/>
            <a:ext cx="2376000" cy="878308"/>
          </a:xfrm>
          <a:prstGeom prst="rect">
            <a:avLst/>
          </a:prstGeom>
          <a:noFill/>
          <a:ln>
            <a:noFill/>
          </a:ln>
          <a:effectLst>
            <a:outerShdw blurRad="254000" algn="ctr" rotWithShape="0">
              <a:srgbClr val="006B65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63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Projektbeschlüsse: 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C3B6D5-DEED-8513-8881-28F955B25592}"/>
              </a:ext>
            </a:extLst>
          </p:cNvPr>
          <p:cNvSpPr txBox="1">
            <a:spLocks/>
          </p:cNvSpPr>
          <p:nvPr/>
        </p:nvSpPr>
        <p:spPr>
          <a:xfrm>
            <a:off x="481755" y="3169081"/>
            <a:ext cx="10965180" cy="288084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lvl="1" indent="0">
              <a:buNone/>
            </a:pPr>
            <a:endParaRPr lang="de-DE" dirty="0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2C680876-E1EA-C70C-FA17-531723E36426}"/>
              </a:ext>
            </a:extLst>
          </p:cNvPr>
          <p:cNvSpPr txBox="1">
            <a:spLocks/>
          </p:cNvSpPr>
          <p:nvPr/>
        </p:nvSpPr>
        <p:spPr>
          <a:xfrm>
            <a:off x="481755" y="1257064"/>
            <a:ext cx="10965180" cy="5453306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lvl="1" indent="0">
              <a:buNone/>
            </a:pPr>
            <a:endParaRPr lang="de-DE" sz="1800"/>
          </a:p>
        </p:txBody>
      </p:sp>
      <p:graphicFrame>
        <p:nvGraphicFramePr>
          <p:cNvPr id="11" name="Tabelle 12">
            <a:extLst>
              <a:ext uri="{FF2B5EF4-FFF2-40B4-BE49-F238E27FC236}">
                <a16:creationId xmlns:a16="http://schemas.microsoft.com/office/drawing/2014/main" id="{F09EE883-D4ED-A2FD-6E17-CA978CCD6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30021"/>
              </p:ext>
            </p:extLst>
          </p:nvPr>
        </p:nvGraphicFramePr>
        <p:xfrm>
          <a:off x="207390" y="1329183"/>
          <a:ext cx="11502854" cy="502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149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  <a:gridCol w="1454577">
                  <a:extLst>
                    <a:ext uri="{9D8B030D-6E8A-4147-A177-3AD203B41FA5}">
                      <a16:colId xmlns:a16="http://schemas.microsoft.com/office/drawing/2014/main" val="2104132131"/>
                    </a:ext>
                  </a:extLst>
                </a:gridCol>
                <a:gridCol w="1768515">
                  <a:extLst>
                    <a:ext uri="{9D8B030D-6E8A-4147-A177-3AD203B41FA5}">
                      <a16:colId xmlns:a16="http://schemas.microsoft.com/office/drawing/2014/main" val="4106787286"/>
                    </a:ext>
                  </a:extLst>
                </a:gridCol>
                <a:gridCol w="2145240">
                  <a:extLst>
                    <a:ext uri="{9D8B030D-6E8A-4147-A177-3AD203B41FA5}">
                      <a16:colId xmlns:a16="http://schemas.microsoft.com/office/drawing/2014/main" val="2433951925"/>
                    </a:ext>
                  </a:extLst>
                </a:gridCol>
                <a:gridCol w="1810373">
                  <a:extLst>
                    <a:ext uri="{9D8B030D-6E8A-4147-A177-3AD203B41FA5}">
                      <a16:colId xmlns:a16="http://schemas.microsoft.com/office/drawing/2014/main" val="3383513808"/>
                    </a:ext>
                  </a:extLst>
                </a:gridCol>
              </a:tblGrid>
              <a:tr h="352199">
                <a:tc>
                  <a:txBody>
                    <a:bodyPr/>
                    <a:lstStyle/>
                    <a:p>
                      <a:pPr algn="ctr"/>
                      <a:r>
                        <a:rPr lang="de-DE" sz="1700">
                          <a:solidFill>
                            <a:schemeClr val="tx1"/>
                          </a:solidFill>
                        </a:rPr>
                        <a:t>Projekt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>
                          <a:solidFill>
                            <a:schemeClr val="tx1"/>
                          </a:solidFill>
                        </a:rPr>
                        <a:t>Kosten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>
                          <a:solidFill>
                            <a:schemeClr val="tx1"/>
                          </a:solidFill>
                        </a:rPr>
                        <a:t>Förderung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>
                          <a:solidFill>
                            <a:schemeClr val="tx1"/>
                          </a:solidFill>
                        </a:rPr>
                        <a:t>Kernthema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>
                          <a:solidFill>
                            <a:schemeClr val="tx1"/>
                          </a:solidFill>
                        </a:rPr>
                        <a:t>Punktevorschlag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pPr algn="l"/>
                      <a:r>
                        <a:rPr lang="de-DE" sz="1700" b="0"/>
                        <a:t>02-2023 Westermoor – Dorfkümmernde für die Moordörfer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118.900,00 €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71.340,00 €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Nachhaltig gut leben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16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0244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pPr algn="l"/>
                      <a:r>
                        <a:rPr lang="de-DE" sz="1700" b="0"/>
                        <a:t>03-2023 Schenefeld – gemeinsame Dorfkümmerer/in für den Nahbereich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144.094,24 €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100.000,00 €</a:t>
                      </a:r>
                      <a:br>
                        <a:rPr lang="de-DE" sz="1700"/>
                      </a:br>
                      <a:r>
                        <a:rPr lang="de-DE" sz="1700"/>
                        <a:t>(Deckelung)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Nachhaltig gut leben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17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5783"/>
                  </a:ext>
                </a:extLst>
              </a:tr>
              <a:tr h="352199">
                <a:tc>
                  <a:txBody>
                    <a:bodyPr/>
                    <a:lstStyle/>
                    <a:p>
                      <a:pPr algn="l"/>
                      <a:r>
                        <a:rPr lang="de-DE" sz="1700" b="0"/>
                        <a:t>04-2023 Dägeling – sozialer Treffpunkt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166.995,40 €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84.199,36 €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Nachhaltig gut leben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13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57627"/>
                  </a:ext>
                </a:extLst>
              </a:tr>
              <a:tr h="352199">
                <a:tc>
                  <a:txBody>
                    <a:bodyPr/>
                    <a:lstStyle/>
                    <a:p>
                      <a:pPr algn="l"/>
                      <a:r>
                        <a:rPr lang="de-DE" sz="1700" b="0"/>
                        <a:t>05-2023 Lohbarbek – Gemeindehaus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201.569,39 €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80.551,59 €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Nachhaltig gut leben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12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84293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pPr algn="l"/>
                      <a:r>
                        <a:rPr lang="de-DE" sz="1700" b="0" dirty="0"/>
                        <a:t>06-2023 Kreis Steinburg – Machbarkeitsstudie Schlicknutzung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 dirty="0"/>
                        <a:t>100.000,00 €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54.621,84 €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Nachhaltig gut wirtschaften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17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12332"/>
                  </a:ext>
                </a:extLst>
              </a:tr>
              <a:tr h="352199">
                <a:tc>
                  <a:txBody>
                    <a:bodyPr/>
                    <a:lstStyle/>
                    <a:p>
                      <a:pPr algn="l"/>
                      <a:r>
                        <a:rPr lang="de-DE" sz="1700" b="0" dirty="0"/>
                        <a:t>07-2023 Horst – Funktionskonzept Sportpark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65.000,00 €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32.773,11 €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Nachhaltig gut leben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12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254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pPr algn="l"/>
                      <a:r>
                        <a:rPr lang="de-DE" sz="1700" b="0" dirty="0"/>
                        <a:t>08-2023 IZET – Strategiekonzept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47.600,00 €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24.000,00 €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Nachhaltig gut wirtschaften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13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06319"/>
                  </a:ext>
                </a:extLst>
              </a:tr>
              <a:tr h="551268">
                <a:tc>
                  <a:txBody>
                    <a:bodyPr/>
                    <a:lstStyle/>
                    <a:p>
                      <a:pPr algn="l"/>
                      <a:r>
                        <a:rPr lang="de-DE" sz="1700" b="0" dirty="0"/>
                        <a:t>09-2023 Horst – </a:t>
                      </a:r>
                      <a:r>
                        <a:rPr lang="de-DE" sz="1700" b="0" dirty="0" err="1"/>
                        <a:t>Bürger:innenbus</a:t>
                      </a:r>
                      <a:endParaRPr lang="de-DE" sz="1700" b="0" dirty="0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98.500,00 €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500" dirty="0"/>
                        <a:t>51.470,59 € (oder Deckelung 20.000 €)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Nachhaltig gut leben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18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51983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pPr algn="l"/>
                      <a:r>
                        <a:rPr lang="de-DE" sz="1700" b="0" dirty="0"/>
                        <a:t>10-2023 Puls – PV-Anlage Multifunktionshaus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55.118,50 €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700"/>
                        <a:t>27.790,84 €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Klimaschutznetzwerk Steinburg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11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648694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75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3FE78-5E01-94B1-638D-934DDCCA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Projektbeschlüsse – neue Qualitätsbewertungskriterien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94B5AB-1106-F2D9-5A7C-8A1D752E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3" y="1120149"/>
            <a:ext cx="4114800" cy="505682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Neues Bewertungsschema:</a:t>
            </a:r>
          </a:p>
          <a:p>
            <a:r>
              <a:rPr lang="de-DE" sz="2000" b="0" dirty="0"/>
              <a:t>Bewertung nur in </a:t>
            </a:r>
            <a:r>
              <a:rPr lang="de-DE" sz="2000" dirty="0"/>
              <a:t>einem Kernthema </a:t>
            </a:r>
            <a:r>
              <a:rPr lang="de-DE" sz="2000" b="0" dirty="0"/>
              <a:t>möglich</a:t>
            </a:r>
          </a:p>
          <a:p>
            <a:r>
              <a:rPr lang="de-DE" sz="2000" b="0" dirty="0"/>
              <a:t>Plausibilität bei der Projektbewertung = Kontinuität/Gleichbehandlung, Nachvollziehbarkeit &amp; Begründung der Punktevergabe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de-DE" sz="2000" b="0" dirty="0"/>
              <a:t>erste Vorstandssitzungen sind „Eichungssitzungen“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de-DE" sz="2000" b="0" dirty="0"/>
              <a:t>Diskussionen und Entscheidungen im Vorstand über Konkretisierung/Spezifizierung möglich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35F731-568F-3858-83F6-D5C51ECD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D8B3AE-E7EE-C7D7-E478-AC66E908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15" name="Tabelle 12">
            <a:extLst>
              <a:ext uri="{FF2B5EF4-FFF2-40B4-BE49-F238E27FC236}">
                <a16:creationId xmlns:a16="http://schemas.microsoft.com/office/drawing/2014/main" id="{17AF11CE-3ED5-F00B-D613-3EE87AAB7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18370"/>
              </p:ext>
            </p:extLst>
          </p:nvPr>
        </p:nvGraphicFramePr>
        <p:xfrm>
          <a:off x="4679438" y="910191"/>
          <a:ext cx="729532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09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  <a:gridCol w="3925913">
                  <a:extLst>
                    <a:ext uri="{9D8B030D-6E8A-4147-A177-3AD203B41FA5}">
                      <a16:colId xmlns:a16="http://schemas.microsoft.com/office/drawing/2014/main" val="2104132131"/>
                    </a:ext>
                  </a:extLst>
                </a:gridCol>
              </a:tblGrid>
              <a:tr h="19632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I. Integrative Wirkung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Mögliche Punkte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dirty="0"/>
                        <a:t>A.1. Wirkung des Projektes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 = lokal, 3 = teilregional, 5 = mind. </a:t>
                      </a:r>
                      <a:r>
                        <a:rPr lang="de-DE" sz="1000" dirty="0" err="1"/>
                        <a:t>AktivRegionsweit</a:t>
                      </a:r>
                      <a:endParaRPr lang="de-DE" sz="1000" dirty="0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0244"/>
                  </a:ext>
                </a:extLst>
              </a:tr>
              <a:tr h="209774">
                <a:tc>
                  <a:txBody>
                    <a:bodyPr/>
                    <a:lstStyle/>
                    <a:p>
                      <a:r>
                        <a:rPr lang="de-DE" sz="1000" dirty="0"/>
                        <a:t>A.2. Innovationsgehalt/Modellhaftigkeit (+ 10 % bei 5 Pkt.)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 = keine modellhaften Aspekte, 3 = für Teilregion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5 = mind. aktivregionsweit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5783"/>
                  </a:ext>
                </a:extLst>
              </a:tr>
              <a:tr h="376518">
                <a:tc>
                  <a:txBody>
                    <a:bodyPr/>
                    <a:lstStyle/>
                    <a:p>
                      <a:r>
                        <a:rPr lang="de-DE" sz="1000" dirty="0"/>
                        <a:t>A.3. Beitrag in anderen Kernthemen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 = keine Wirkung, 2 = Wirkung in einem weiteren KT , 4 = Wirkung in zwei weiteren KT, 6 = Wirkung in drei weiteren KT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41574"/>
                  </a:ext>
                </a:extLst>
              </a:tr>
            </a:tbl>
          </a:graphicData>
        </a:graphic>
      </p:graphicFrame>
      <p:graphicFrame>
        <p:nvGraphicFramePr>
          <p:cNvPr id="17" name="Tabelle 12">
            <a:extLst>
              <a:ext uri="{FF2B5EF4-FFF2-40B4-BE49-F238E27FC236}">
                <a16:creationId xmlns:a16="http://schemas.microsoft.com/office/drawing/2014/main" id="{0F0FC9B8-8655-7090-2C3F-1D3621E8E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25659"/>
              </p:ext>
            </p:extLst>
          </p:nvPr>
        </p:nvGraphicFramePr>
        <p:xfrm>
          <a:off x="4679438" y="2124802"/>
          <a:ext cx="7304315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559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  <a:gridCol w="3042775">
                  <a:extLst>
                    <a:ext uri="{9D8B030D-6E8A-4147-A177-3AD203B41FA5}">
                      <a16:colId xmlns:a16="http://schemas.microsoft.com/office/drawing/2014/main" val="121388723"/>
                    </a:ext>
                  </a:extLst>
                </a:gridCol>
                <a:gridCol w="2456981">
                  <a:extLst>
                    <a:ext uri="{9D8B030D-6E8A-4147-A177-3AD203B41FA5}">
                      <a16:colId xmlns:a16="http://schemas.microsoft.com/office/drawing/2014/main" val="2104132131"/>
                    </a:ext>
                  </a:extLst>
                </a:gridCol>
              </a:tblGrid>
              <a:tr h="212463"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>
                          <a:solidFill>
                            <a:schemeClr val="tx1"/>
                          </a:solidFill>
                        </a:rPr>
                        <a:t>B. Wirkung in den Säulen der Nachhaltigkeit (+ 10 % bei 6 Pkt)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Mögliche Punkte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r>
                        <a:rPr lang="de-DE" sz="1000" dirty="0"/>
                        <a:t>B.1. Ökologische Wirkung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Klimaschutz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0244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Biodiversität/Umweltschutz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5708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Ressourcenschutz/ökol. Konsum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41498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r>
                        <a:rPr lang="de-DE" sz="1000" dirty="0"/>
                        <a:t>B.2. Soziale Wirkung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Barrierearmut, offener Zugang</a:t>
                      </a:r>
                      <a:endParaRPr lang="de-DE" sz="1000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5783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Integration/Teilhabe/Gleichstellung</a:t>
                      </a:r>
                      <a:endParaRPr lang="de-DE" sz="1000" dirty="0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7930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Beteiligung Akteure, Sensibilisierung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56033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r>
                        <a:rPr lang="de-DE" sz="1000" dirty="0"/>
                        <a:t>B.3. Ökonomisch nachhaltige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       Wirkung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Arbeitsplatzwirkung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4157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Wertschöpfungswirkung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2365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Region. Ressourcen/ nachhaltige Produktion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 = keine, 1 = geringe, 2 = hohe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89106"/>
                  </a:ext>
                </a:extLst>
              </a:tr>
            </a:tbl>
          </a:graphicData>
        </a:graphic>
      </p:graphicFrame>
      <p:graphicFrame>
        <p:nvGraphicFramePr>
          <p:cNvPr id="19" name="Tabelle 12">
            <a:extLst>
              <a:ext uri="{FF2B5EF4-FFF2-40B4-BE49-F238E27FC236}">
                <a16:creationId xmlns:a16="http://schemas.microsoft.com/office/drawing/2014/main" id="{D78CAA89-B2EC-15C1-C328-EB30B7A75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0891"/>
              </p:ext>
            </p:extLst>
          </p:nvPr>
        </p:nvGraphicFramePr>
        <p:xfrm>
          <a:off x="4673049" y="4547962"/>
          <a:ext cx="730171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225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  <a:gridCol w="3851486">
                  <a:extLst>
                    <a:ext uri="{9D8B030D-6E8A-4147-A177-3AD203B41FA5}">
                      <a16:colId xmlns:a16="http://schemas.microsoft.com/office/drawing/2014/main" val="2104132131"/>
                    </a:ext>
                  </a:extLst>
                </a:gridCol>
              </a:tblGrid>
              <a:tr h="19632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II. Beitrag zur Zielerreichung im Kernthema (KT)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</a:rPr>
                        <a:t>Mögliche Punkte (mind. 3)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dirty="0"/>
                        <a:t>C.1. Kernthema „nachhaltig gut leben“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0-7</a:t>
                      </a:r>
                      <a:br>
                        <a:rPr lang="de-DE" sz="1000"/>
                      </a:br>
                      <a:r>
                        <a:rPr lang="de-DE" sz="1000"/>
                        <a:t>1-2  geringe Bedeutung, 3-4 mittlere Bedeutung, 5-7 hohe Bedeutung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0244"/>
                  </a:ext>
                </a:extLst>
              </a:tr>
              <a:tr h="209774">
                <a:tc>
                  <a:txBody>
                    <a:bodyPr/>
                    <a:lstStyle/>
                    <a:p>
                      <a:r>
                        <a:rPr lang="de-DE" sz="1000" dirty="0"/>
                        <a:t>C.2. Kernthema „nachhaltig gut wirtschaften“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0-7</a:t>
                      </a:r>
                      <a:br>
                        <a:rPr lang="de-DE" sz="1000"/>
                      </a:br>
                      <a:r>
                        <a:rPr lang="de-DE" sz="1000"/>
                        <a:t>1-2 geringe Bedeutung, 3-4 mittlere Bedeutung, 5-7 hohe Bedeutung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5783"/>
                  </a:ext>
                </a:extLst>
              </a:tr>
              <a:tr h="376518">
                <a:tc>
                  <a:txBody>
                    <a:bodyPr/>
                    <a:lstStyle/>
                    <a:p>
                      <a:r>
                        <a:rPr lang="de-DE" sz="1000" dirty="0"/>
                        <a:t>C.3. Kernthema „nachhaltig Holstein erleben &amp; genießen“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0-7</a:t>
                      </a:r>
                      <a:br>
                        <a:rPr lang="de-DE" sz="1000"/>
                      </a:br>
                      <a:r>
                        <a:rPr lang="de-DE" sz="1000"/>
                        <a:t>1-2 geringe Bedeutung, 3-4 mittlere Bedeutung, 5-7 hohe Bedeutung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41574"/>
                  </a:ext>
                </a:extLst>
              </a:tr>
              <a:tr h="376518">
                <a:tc>
                  <a:txBody>
                    <a:bodyPr/>
                    <a:lstStyle/>
                    <a:p>
                      <a:r>
                        <a:rPr lang="de-DE" sz="1000" dirty="0"/>
                        <a:t>C.4. Kernthema „Klimaschutznetzwerk Steinburg“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0-7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1-2 geringe Bedeutung, 3-4 mittlere Bedeutung, 5-7 hohe Bedeutung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4552"/>
                  </a:ext>
                </a:extLst>
              </a:tr>
            </a:tbl>
          </a:graphicData>
        </a:graphic>
      </p:graphicFrame>
      <p:graphicFrame>
        <p:nvGraphicFramePr>
          <p:cNvPr id="21" name="Tabelle 12">
            <a:extLst>
              <a:ext uri="{FF2B5EF4-FFF2-40B4-BE49-F238E27FC236}">
                <a16:creationId xmlns:a16="http://schemas.microsoft.com/office/drawing/2014/main" id="{83F4C33B-1C6C-8BAB-E9D5-D09E0FEF8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35954"/>
              </p:ext>
            </p:extLst>
          </p:nvPr>
        </p:nvGraphicFramePr>
        <p:xfrm>
          <a:off x="4673049" y="6386760"/>
          <a:ext cx="730793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936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Mindestpunktzahl Konzepte: 9</a:t>
                      </a:r>
                      <a:br>
                        <a:rPr lang="de-D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Mindestpunktzahl sonstige Projekte: 11</a:t>
                      </a:r>
                    </a:p>
                  </a:txBody>
                  <a:tcPr>
                    <a:solidFill>
                      <a:srgbClr val="006B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</a:tbl>
          </a:graphicData>
        </a:graphic>
      </p:graphicFrame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31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3FE78-5E01-94B1-638D-934DDCCA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Fördereckdaten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35F731-568F-3858-83F6-D5C51ECD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D8B3AE-E7EE-C7D7-E478-AC66E908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22AA2C9-BCE0-22BB-F1CE-479F2EABB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3933"/>
              </p:ext>
            </p:extLst>
          </p:nvPr>
        </p:nvGraphicFramePr>
        <p:xfrm>
          <a:off x="443792" y="1120775"/>
          <a:ext cx="7189616" cy="1627270"/>
        </p:xfrm>
        <a:graphic>
          <a:graphicData uri="http://schemas.openxmlformats.org/drawingml/2006/table">
            <a:tbl>
              <a:tblPr firstRow="1" bandRow="1"/>
              <a:tblGrid>
                <a:gridCol w="378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38">
                <a:tc>
                  <a:txBody>
                    <a:bodyPr/>
                    <a:lstStyle/>
                    <a:p>
                      <a:r>
                        <a:rPr lang="de-DE" sz="1800" b="1" dirty="0"/>
                        <a:t>Höchstförderquote</a:t>
                      </a:r>
                      <a:br>
                        <a:rPr lang="de-DE" sz="1800" b="1" dirty="0"/>
                      </a:br>
                      <a:r>
                        <a:rPr lang="de-DE" sz="1600" b="1" dirty="0"/>
                        <a:t>80 % </a:t>
                      </a:r>
                      <a:r>
                        <a:rPr lang="de-DE" sz="1600" b="0" dirty="0"/>
                        <a:t>bei</a:t>
                      </a:r>
                      <a:r>
                        <a:rPr lang="de-DE" sz="1600" b="1" dirty="0"/>
                        <a:t> Basisdienstleistungen </a:t>
                      </a:r>
                      <a:r>
                        <a:rPr lang="de-DE" sz="1600" b="0" dirty="0"/>
                        <a:t>und</a:t>
                      </a:r>
                      <a:r>
                        <a:rPr lang="de-DE" sz="1600" b="1" dirty="0"/>
                        <a:t> Klimaschutz &amp; - </a:t>
                      </a:r>
                      <a:r>
                        <a:rPr lang="de-DE" sz="1600" b="1" dirty="0" err="1"/>
                        <a:t>wandelanpassung</a:t>
                      </a:r>
                      <a:r>
                        <a:rPr lang="de-DE" sz="1600" b="1" dirty="0"/>
                        <a:t>, </a:t>
                      </a:r>
                      <a:br>
                        <a:rPr lang="de-DE" sz="1600" b="1" dirty="0"/>
                      </a:br>
                      <a:r>
                        <a:rPr lang="de-DE" sz="1600" b="1" dirty="0"/>
                        <a:t>sonst 65 %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öffentliche / gemeinnützige/</a:t>
                      </a:r>
                      <a:br>
                        <a:rPr lang="de-DE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kooperative Träger</a:t>
                      </a:r>
                      <a:endParaRPr lang="de-DE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45" marR="135045" marT="67522" marB="67522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sonstige Träger</a:t>
                      </a:r>
                      <a:endParaRPr lang="de-DE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45" marR="135045" marT="67522" marB="675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Basisförderquote</a:t>
                      </a: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60 % 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45" marR="135045" marT="67522" marB="67522" anchor="ctr">
                    <a:lnL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de-DE" sz="2000" b="1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45" marR="135045" marT="67522" marB="67522" anchor="ctr">
                    <a:lnL>
                      <a:noFill/>
                    </a:lnL>
                    <a:lnR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210D0F1-90A8-1A8C-33A2-3FC044AC2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90538"/>
              </p:ext>
            </p:extLst>
          </p:nvPr>
        </p:nvGraphicFramePr>
        <p:xfrm>
          <a:off x="443792" y="2748045"/>
          <a:ext cx="7185615" cy="2131484"/>
        </p:xfrm>
        <a:graphic>
          <a:graphicData uri="http://schemas.openxmlformats.org/drawingml/2006/table">
            <a:tbl>
              <a:tblPr firstRow="1" bandRow="1"/>
              <a:tblGrid>
                <a:gridCol w="58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Förderzuschläge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e-DE" sz="18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modellhafte Maßnahme </a:t>
                      </a:r>
                      <a:br>
                        <a:rPr lang="de-DE" sz="18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(mindestens aktivregionsweit modellhaftes Projekt)</a:t>
                      </a:r>
                    </a:p>
                    <a:p>
                      <a:pPr marL="180975" indent="-1809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besondere nachhaltige</a:t>
                      </a:r>
                      <a:b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Projektwirkung</a:t>
                      </a:r>
                      <a:b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(mindestens 6 Punkte in der </a:t>
                      </a:r>
                      <a:br>
                        <a:rPr lang="de-DE" sz="1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Nachhaltigkeitsbewertung)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45" marR="135045" marT="67522" marB="675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br>
                        <a:rPr lang="de-DE" sz="18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+ 10 %</a:t>
                      </a:r>
                      <a:endParaRPr lang="de-DE" sz="1800" b="1" strike="sngStrike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+ 10 %</a:t>
                      </a:r>
                      <a:endParaRPr lang="de-DE" sz="1800" b="1" strike="sngStrike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45" marR="135045" marT="67522" marB="675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A0949C6-6C11-45DF-831D-38889021E5F5}"/>
              </a:ext>
            </a:extLst>
          </p:cNvPr>
          <p:cNvSpPr txBox="1"/>
          <p:nvPr/>
        </p:nvSpPr>
        <p:spPr>
          <a:xfrm>
            <a:off x="443792" y="5103504"/>
            <a:ext cx="6933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/>
              <a:t>Mindestpunktzahl</a:t>
            </a:r>
            <a:r>
              <a:rPr lang="de-DE"/>
              <a:t>: </a:t>
            </a:r>
            <a:r>
              <a:rPr lang="de-DE" b="1"/>
              <a:t>11</a:t>
            </a:r>
            <a:r>
              <a:rPr lang="de-DE"/>
              <a:t> / Konzepte 9 =  </a:t>
            </a:r>
            <a:r>
              <a:rPr lang="de-DE" sz="1800" b="1"/>
              <a:t>bis 100.000 € Förderung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/>
              <a:t>Qualitätsprojekt</a:t>
            </a:r>
            <a:r>
              <a:rPr lang="de-DE"/>
              <a:t>: </a:t>
            </a:r>
            <a:r>
              <a:rPr lang="de-DE" b="1"/>
              <a:t>20 </a:t>
            </a:r>
            <a:r>
              <a:rPr lang="de-DE"/>
              <a:t>/ Konzepte 18 = </a:t>
            </a:r>
            <a:r>
              <a:rPr lang="de-DE" sz="1800" b="1"/>
              <a:t>bis 150.000 € Förderung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/>
              <a:t>Sonstige Träger</a:t>
            </a:r>
            <a:r>
              <a:rPr lang="de-DE"/>
              <a:t>:  </a:t>
            </a:r>
            <a:r>
              <a:rPr lang="de-DE" sz="1800" b="1"/>
              <a:t>bis</a:t>
            </a:r>
            <a:r>
              <a:rPr lang="de-DE"/>
              <a:t> </a:t>
            </a:r>
            <a:r>
              <a:rPr lang="de-DE" sz="1800" b="1"/>
              <a:t>70.000 € </a:t>
            </a:r>
            <a:r>
              <a:rPr lang="de-DE"/>
              <a:t>(Förderhöchstsumme)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/>
              <a:t>Mindestförderquote: 20 % </a:t>
            </a:r>
            <a:r>
              <a:rPr lang="de-DE"/>
              <a:t>der förderfähige Kosten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74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3" y="94418"/>
            <a:ext cx="9641441" cy="452606"/>
          </a:xfrm>
        </p:spPr>
        <p:txBody>
          <a:bodyPr/>
          <a:lstStyle/>
          <a:p>
            <a:r>
              <a:rPr lang="de-DE" dirty="0"/>
              <a:t>4. Projektbeschluss: Westermoor – </a:t>
            </a:r>
            <a:br>
              <a:rPr lang="de-DE" dirty="0"/>
            </a:br>
            <a:r>
              <a:rPr lang="de-DE" dirty="0"/>
              <a:t>    Dorfkümmernde Moordörfer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Träger: Gemeinde Westermoor</a:t>
            </a:r>
            <a:r>
              <a:rPr lang="de-DE" sz="1800" i="1" dirty="0">
                <a:solidFill>
                  <a:srgbClr val="C00000"/>
                </a:solidFill>
              </a:rPr>
              <a:t>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Investition: </a:t>
            </a:r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118.900,00</a:t>
            </a:r>
            <a:r>
              <a:rPr lang="de-DE" sz="1800" dirty="0"/>
              <a:t> € brutto</a:t>
            </a:r>
          </a:p>
          <a:p>
            <a:pPr marL="0" indent="0">
              <a:buNone/>
            </a:pPr>
            <a:r>
              <a:rPr lang="de-DE" sz="1800" dirty="0"/>
              <a:t>Beantragte Förderung</a:t>
            </a:r>
            <a:r>
              <a:rPr lang="de-DE" sz="1800"/>
              <a:t>: 71.340,00 </a:t>
            </a:r>
            <a:r>
              <a:rPr lang="de-DE" sz="1800" dirty="0"/>
              <a:t>€, 60 %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sz="1800" b="0" u="sng" dirty="0"/>
              <a:t>Fördermaßnahme</a:t>
            </a:r>
            <a:r>
              <a:rPr lang="de-DE" sz="1800" b="0" dirty="0"/>
              <a:t>:</a:t>
            </a:r>
          </a:p>
          <a:p>
            <a:r>
              <a:rPr lang="de-DE" sz="1800" b="0" dirty="0"/>
              <a:t>Anschubfinanzierung von zwei Personalstellen (20 Std. und 10 Std.) </a:t>
            </a:r>
          </a:p>
          <a:p>
            <a:pPr marL="0" indent="0">
              <a:buNone/>
            </a:pPr>
            <a:r>
              <a:rPr lang="de-DE" sz="1800" b="0" dirty="0"/>
              <a:t>    für 6 Moordörfer</a:t>
            </a:r>
          </a:p>
          <a:p>
            <a:pPr marL="0" indent="0">
              <a:buNone/>
            </a:pPr>
            <a:r>
              <a:rPr lang="de-DE" sz="1800" b="0" u="sng" dirty="0"/>
              <a:t>Entwicklungsziel</a:t>
            </a:r>
            <a:r>
              <a:rPr lang="de-DE" sz="1800" b="0" dirty="0"/>
              <a:t>:</a:t>
            </a:r>
          </a:p>
          <a:p>
            <a:r>
              <a:rPr lang="de-DE" sz="1800" b="0" dirty="0"/>
              <a:t>Verbesserung des Angebots für Senior:innen und </a:t>
            </a:r>
          </a:p>
          <a:p>
            <a:pPr marL="0" indent="0">
              <a:buNone/>
            </a:pPr>
            <a:r>
              <a:rPr lang="de-DE" sz="1800" b="0" dirty="0"/>
              <a:t>    unterstützungsbedürftige Personen</a:t>
            </a:r>
          </a:p>
          <a:p>
            <a:r>
              <a:rPr lang="de-DE" sz="1800" b="0" dirty="0"/>
              <a:t>Aufbau eines neuen nachhaltigen Unterstützungsangebots</a:t>
            </a:r>
          </a:p>
          <a:p>
            <a:pPr marL="0" indent="0">
              <a:buNone/>
            </a:pPr>
            <a:r>
              <a:rPr lang="de-DE" sz="1800" b="0" u="sng" dirty="0"/>
              <a:t>Zielerreichung im Kernthema „nachhaltig gut leben“</a:t>
            </a:r>
          </a:p>
          <a:p>
            <a:r>
              <a:rPr lang="de-DE" sz="1800" b="0" dirty="0"/>
              <a:t>Sicherung der Grundversorgung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0DE52BF-D2F4-C5B8-4F1D-267B58F64AF8}"/>
              </a:ext>
            </a:extLst>
          </p:cNvPr>
          <p:cNvSpPr/>
          <p:nvPr/>
        </p:nvSpPr>
        <p:spPr>
          <a:xfrm>
            <a:off x="7223760" y="1883665"/>
            <a:ext cx="4579615" cy="1545336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0834A-6889-54BD-4C16-0273A3053374}"/>
              </a:ext>
            </a:extLst>
          </p:cNvPr>
          <p:cNvSpPr txBox="1"/>
          <p:nvPr/>
        </p:nvSpPr>
        <p:spPr>
          <a:xfrm>
            <a:off x="7534656" y="2176272"/>
            <a:ext cx="400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Entscheidung LEADER-Richtlinie:</a:t>
            </a:r>
            <a:br>
              <a:rPr lang="de-DE"/>
            </a:br>
            <a:r>
              <a:rPr lang="de-DE"/>
              <a:t>2 Jahre Anschubfinanzierung oder 3</a:t>
            </a:r>
            <a:br>
              <a:rPr lang="de-DE"/>
            </a:br>
            <a:r>
              <a:rPr lang="de-DE"/>
              <a:t>- dann ggf. Kürzung der Mittel</a:t>
            </a:r>
          </a:p>
        </p:txBody>
      </p:sp>
      <p:pic>
        <p:nvPicPr>
          <p:cNvPr id="10" name="Grafik 9" descr="Warnung Silhouette">
            <a:extLst>
              <a:ext uri="{FF2B5EF4-FFF2-40B4-BE49-F238E27FC236}">
                <a16:creationId xmlns:a16="http://schemas.microsoft.com/office/drawing/2014/main" id="{E4981BBA-4924-D5FE-6B8D-B6A9B4A65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6640" y="1313920"/>
            <a:ext cx="457200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E35BCE-6FAC-29B6-BC4A-0282A5C4D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031" y="254588"/>
            <a:ext cx="578374" cy="58487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68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89" y="94418"/>
            <a:ext cx="9641441" cy="452606"/>
          </a:xfrm>
        </p:spPr>
        <p:txBody>
          <a:bodyPr/>
          <a:lstStyle/>
          <a:p>
            <a:r>
              <a:rPr lang="de-DE" dirty="0"/>
              <a:t>4. Projektbeschluss: Westermoor – </a:t>
            </a:r>
            <a:br>
              <a:rPr lang="de-DE" dirty="0"/>
            </a:br>
            <a:r>
              <a:rPr lang="de-DE" dirty="0"/>
              <a:t>    Dorfkümmernde Moordörfer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E10D4173-899D-7B81-9E32-4ECEA2CB7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204120"/>
              </p:ext>
            </p:extLst>
          </p:nvPr>
        </p:nvGraphicFramePr>
        <p:xfrm>
          <a:off x="477894" y="979340"/>
          <a:ext cx="7826375" cy="587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2038" imgH="4330430" progId="Word.Document.12">
                  <p:embed/>
                </p:oleObj>
              </mc:Choice>
              <mc:Fallback>
                <p:oleObj name="Document" r:id="rId2" imgW="5762038" imgH="4330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894" y="979340"/>
                        <a:ext cx="7826375" cy="587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FE12C64E-40C8-FC23-1973-F310ACECB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031" y="254588"/>
            <a:ext cx="578374" cy="58487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22" name="Pfeil: Fünfeck 21">
            <a:extLst>
              <a:ext uri="{FF2B5EF4-FFF2-40B4-BE49-F238E27FC236}">
                <a16:creationId xmlns:a16="http://schemas.microsoft.com/office/drawing/2014/main" id="{0D3B54DC-B058-60E1-EAA1-5231DDE6152F}"/>
              </a:ext>
            </a:extLst>
          </p:cNvPr>
          <p:cNvSpPr/>
          <p:nvPr/>
        </p:nvSpPr>
        <p:spPr>
          <a:xfrm rot="10800000">
            <a:off x="8467162" y="5408502"/>
            <a:ext cx="3599148" cy="101566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C17EB2E-B6EC-1902-FE06-FD93C72309FF}"/>
              </a:ext>
            </a:extLst>
          </p:cNvPr>
          <p:cNvSpPr txBox="1"/>
          <p:nvPr/>
        </p:nvSpPr>
        <p:spPr>
          <a:xfrm>
            <a:off x="8950370" y="5349138"/>
            <a:ext cx="3057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zwei Kernthemenbereichen: neues Grundversorgungsangebot, Stärkung Ehrenamt &amp; Gemeinschaft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mehreren Gemeinden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Einbezug unterstützungsbedürftiger Personen</a:t>
            </a:r>
          </a:p>
        </p:txBody>
      </p:sp>
    </p:spTree>
    <p:extLst>
      <p:ext uri="{BB962C8B-B14F-4D97-AF65-F5344CB8AC3E}">
        <p14:creationId xmlns:p14="http://schemas.microsoft.com/office/powerpoint/2010/main" val="262700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89" y="94418"/>
            <a:ext cx="9641441" cy="452606"/>
          </a:xfrm>
        </p:spPr>
        <p:txBody>
          <a:bodyPr/>
          <a:lstStyle/>
          <a:p>
            <a:r>
              <a:rPr lang="de-DE" dirty="0"/>
              <a:t>4. Projektbeschluss: Schenefeld – </a:t>
            </a:r>
            <a:br>
              <a:rPr lang="de-DE" dirty="0"/>
            </a:br>
            <a:r>
              <a:rPr lang="de-DE" dirty="0"/>
              <a:t>    Dorfkümmernde/r Nahbereich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/>
              <a:t>Träger: Gemeinde Schenefeld</a:t>
            </a:r>
            <a:r>
              <a:rPr lang="de-DE" sz="1800" i="1">
                <a:solidFill>
                  <a:srgbClr val="C00000"/>
                </a:solidFill>
              </a:rPr>
              <a:t>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Investition</a:t>
            </a:r>
            <a:r>
              <a:rPr lang="de-DE" sz="1800"/>
              <a:t>: </a:t>
            </a:r>
            <a:r>
              <a:rPr lang="de-D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144.094,24 €</a:t>
            </a:r>
            <a:r>
              <a:rPr lang="de-DE" sz="1800"/>
              <a:t> </a:t>
            </a:r>
            <a:r>
              <a:rPr lang="de-DE" sz="1800" dirty="0"/>
              <a:t>brutto</a:t>
            </a:r>
          </a:p>
          <a:p>
            <a:pPr marL="0" indent="0">
              <a:buNone/>
            </a:pPr>
            <a:r>
              <a:rPr lang="de-DE" sz="1800" dirty="0"/>
              <a:t>Beantragte Förderung</a:t>
            </a:r>
            <a:r>
              <a:rPr lang="de-DE" sz="1800"/>
              <a:t>: 100.000,00 € (Deckelung), 70 % </a:t>
            </a:r>
            <a:br>
              <a:rPr lang="de-DE" sz="1800"/>
            </a:br>
            <a:r>
              <a:rPr lang="de-DE" sz="1800"/>
              <a:t>		      (+ 10 %, da 6 Punkte in Nachhaltigkeit)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sz="1800" b="0" u="sng" dirty="0"/>
              <a:t>Fördermaßnahme</a:t>
            </a:r>
            <a:r>
              <a:rPr lang="de-DE" sz="1800" b="0" dirty="0"/>
              <a:t>:</a:t>
            </a:r>
          </a:p>
          <a:p>
            <a:r>
              <a:rPr lang="de-DE" sz="1800" b="0"/>
              <a:t>Anschubfinanzierung einer Personalstelle (39 Std.) </a:t>
            </a:r>
          </a:p>
          <a:p>
            <a:pPr marL="0" indent="0">
              <a:buNone/>
            </a:pPr>
            <a:r>
              <a:rPr lang="de-DE" sz="1800" b="0"/>
              <a:t>    für Schenefeld und Nahbereich (insg. 12 Gemeinden)</a:t>
            </a:r>
            <a:endParaRPr lang="de-DE" sz="1800" b="0" dirty="0"/>
          </a:p>
          <a:p>
            <a:pPr marL="0" indent="0">
              <a:buNone/>
            </a:pPr>
            <a:r>
              <a:rPr lang="de-DE" sz="1800" b="0" u="sng" dirty="0"/>
              <a:t>Entwicklungsziel</a:t>
            </a:r>
            <a:r>
              <a:rPr lang="de-DE" sz="1800" b="0" dirty="0"/>
              <a:t>:</a:t>
            </a:r>
          </a:p>
          <a:p>
            <a:r>
              <a:rPr lang="de-DE" sz="1800" b="0"/>
              <a:t>Verbesserung des Angebots für Senior:innen und </a:t>
            </a:r>
          </a:p>
          <a:p>
            <a:pPr marL="0" indent="0">
              <a:buNone/>
            </a:pPr>
            <a:r>
              <a:rPr lang="de-DE" sz="1800" b="0"/>
              <a:t>    unterstützungsbedürftige Personen</a:t>
            </a:r>
          </a:p>
          <a:p>
            <a:r>
              <a:rPr lang="de-DE" sz="1800" b="0"/>
              <a:t>Aufbau eines neuen nachhaltigen Unterstützungsangebots</a:t>
            </a:r>
          </a:p>
          <a:p>
            <a:pPr marL="0" indent="0">
              <a:buNone/>
            </a:pPr>
            <a:r>
              <a:rPr lang="de-DE" sz="1800" b="0" u="sng"/>
              <a:t>Zielerreichung im Kernthema „nachhaltig gut leben“</a:t>
            </a:r>
          </a:p>
          <a:p>
            <a:r>
              <a:rPr lang="de-DE" sz="1800" b="0"/>
              <a:t>Sicherung der Grundversorgung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0DE52BF-D2F4-C5B8-4F1D-267B58F64AF8}"/>
              </a:ext>
            </a:extLst>
          </p:cNvPr>
          <p:cNvSpPr/>
          <p:nvPr/>
        </p:nvSpPr>
        <p:spPr>
          <a:xfrm>
            <a:off x="7223760" y="1883665"/>
            <a:ext cx="4579615" cy="1545336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20834A-6889-54BD-4C16-0273A3053374}"/>
              </a:ext>
            </a:extLst>
          </p:cNvPr>
          <p:cNvSpPr txBox="1"/>
          <p:nvPr/>
        </p:nvSpPr>
        <p:spPr>
          <a:xfrm>
            <a:off x="7534656" y="2176272"/>
            <a:ext cx="400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Entscheidung LEADER-Richtlinie:</a:t>
            </a:r>
            <a:br>
              <a:rPr lang="de-DE"/>
            </a:br>
            <a:r>
              <a:rPr lang="de-DE"/>
              <a:t>2 Jahre Anschubfinanzierung oder 3</a:t>
            </a:r>
            <a:br>
              <a:rPr lang="de-DE"/>
            </a:br>
            <a:r>
              <a:rPr lang="de-DE"/>
              <a:t>- dann ggf. Kürzung der Mittel</a:t>
            </a:r>
          </a:p>
        </p:txBody>
      </p:sp>
      <p:pic>
        <p:nvPicPr>
          <p:cNvPr id="10" name="Grafik 9" descr="Warnung Silhouette">
            <a:extLst>
              <a:ext uri="{FF2B5EF4-FFF2-40B4-BE49-F238E27FC236}">
                <a16:creationId xmlns:a16="http://schemas.microsoft.com/office/drawing/2014/main" id="{E4981BBA-4924-D5FE-6B8D-B6A9B4A65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6640" y="1313920"/>
            <a:ext cx="457200" cy="457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660276-413E-F5FA-ED05-02E3786DC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031" y="254588"/>
            <a:ext cx="578374" cy="58487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663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89" y="94418"/>
            <a:ext cx="9641441" cy="452606"/>
          </a:xfrm>
        </p:spPr>
        <p:txBody>
          <a:bodyPr/>
          <a:lstStyle/>
          <a:p>
            <a:r>
              <a:rPr lang="de-DE" dirty="0"/>
              <a:t>4. Projektbeschluss: Schenefeld – </a:t>
            </a:r>
            <a:br>
              <a:rPr lang="de-DE" dirty="0"/>
            </a:br>
            <a:r>
              <a:rPr lang="de-DE" dirty="0"/>
              <a:t>    Dorfkümmernde/r Nahbereich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63F6276-6962-27FC-EF92-2CC1B4DB5851}"/>
              </a:ext>
            </a:extLst>
          </p:cNvPr>
          <p:cNvSpPr/>
          <p:nvPr/>
        </p:nvSpPr>
        <p:spPr>
          <a:xfrm>
            <a:off x="8264551" y="4462271"/>
            <a:ext cx="1862487" cy="365125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E2040E6-9E5C-ADF6-2EE1-928B9C66EFFC}"/>
              </a:ext>
            </a:extLst>
          </p:cNvPr>
          <p:cNvSpPr txBox="1"/>
          <p:nvPr/>
        </p:nvSpPr>
        <p:spPr>
          <a:xfrm>
            <a:off x="8245366" y="4490946"/>
            <a:ext cx="1777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6 Punkte in B = + 10 %</a:t>
            </a:r>
          </a:p>
        </p:txBody>
      </p:sp>
      <p:pic>
        <p:nvPicPr>
          <p:cNvPr id="9" name="Grafik 8" descr="Pfeil: Nach rechts drehen mit einfarbiger Füllung">
            <a:extLst>
              <a:ext uri="{FF2B5EF4-FFF2-40B4-BE49-F238E27FC236}">
                <a16:creationId xmlns:a16="http://schemas.microsoft.com/office/drawing/2014/main" id="{4A53060E-7FBC-85B1-DF30-0A462CF74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0316" y="4100600"/>
            <a:ext cx="365125" cy="3651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CB9198-5B6D-0294-7724-B3D44B5FD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031" y="254588"/>
            <a:ext cx="578374" cy="584873"/>
          </a:xfrm>
          <a:prstGeom prst="rect">
            <a:avLst/>
          </a:prstGeom>
        </p:spPr>
      </p:pic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E855795D-28AE-F3B1-AF98-337C45291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517606"/>
              </p:ext>
            </p:extLst>
          </p:nvPr>
        </p:nvGraphicFramePr>
        <p:xfrm>
          <a:off x="487321" y="1064967"/>
          <a:ext cx="7716837" cy="580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762038" imgH="4330790" progId="Word.Document.12">
                  <p:embed/>
                </p:oleObj>
              </mc:Choice>
              <mc:Fallback>
                <p:oleObj name="Document" r:id="rId6" imgW="5762038" imgH="4330790" progId="Word.Documen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E10D4173-899D-7B81-9E32-4ECEA2CB7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321" y="1064967"/>
                        <a:ext cx="7716837" cy="580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455C7A29-E520-C4CE-B450-B665ADC17DE4}"/>
              </a:ext>
            </a:extLst>
          </p:cNvPr>
          <p:cNvSpPr/>
          <p:nvPr/>
        </p:nvSpPr>
        <p:spPr>
          <a:xfrm rot="10800000">
            <a:off x="8420027" y="5427357"/>
            <a:ext cx="3599148" cy="101566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605C88-2188-854F-B9AF-B63F618759DA}"/>
              </a:ext>
            </a:extLst>
          </p:cNvPr>
          <p:cNvSpPr txBox="1"/>
          <p:nvPr/>
        </p:nvSpPr>
        <p:spPr>
          <a:xfrm>
            <a:off x="8950370" y="5377419"/>
            <a:ext cx="3057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zwei Kernthemenbereichen: neues Grundversorgungsangebot, Stärkung Ehrenamt &amp; Gemeinschaft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mehreren Gemeinden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Einbezug unterstützungsbedürftiger Personen</a:t>
            </a:r>
          </a:p>
        </p:txBody>
      </p:sp>
    </p:spTree>
    <p:extLst>
      <p:ext uri="{BB962C8B-B14F-4D97-AF65-F5344CB8AC3E}">
        <p14:creationId xmlns:p14="http://schemas.microsoft.com/office/powerpoint/2010/main" val="72503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Projektbeschluss: Dägeling – sozialer Treffpunkt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/>
              <a:t>Träger: Gemeinde Dägeling</a:t>
            </a:r>
            <a:r>
              <a:rPr lang="de-DE" sz="1800" i="1">
                <a:solidFill>
                  <a:srgbClr val="C00000"/>
                </a:solidFill>
              </a:rPr>
              <a:t>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Investition</a:t>
            </a:r>
            <a:r>
              <a:rPr lang="de-DE" sz="1800"/>
              <a:t>: 166.995,40</a:t>
            </a:r>
            <a:r>
              <a:rPr lang="de-D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€</a:t>
            </a:r>
            <a:r>
              <a:rPr lang="de-DE" sz="1800"/>
              <a:t> </a:t>
            </a:r>
            <a:r>
              <a:rPr lang="de-DE" sz="1800" dirty="0"/>
              <a:t>brutto</a:t>
            </a:r>
          </a:p>
          <a:p>
            <a:pPr marL="0" indent="0">
              <a:buNone/>
            </a:pPr>
            <a:r>
              <a:rPr lang="de-DE" sz="1800"/>
              <a:t>Beantragte Förderung: 84.199,36 €, 60 %</a:t>
            </a:r>
          </a:p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 b="0" u="sng"/>
              <a:t>Fördermaßnahme</a:t>
            </a:r>
            <a:r>
              <a:rPr lang="de-DE" sz="1800" b="0" dirty="0"/>
              <a:t>:</a:t>
            </a:r>
          </a:p>
          <a:p>
            <a:r>
              <a:rPr lang="de-DE" sz="1800" b="0"/>
              <a:t>Errichtung eines Wintergartens in der Senior:innenanlage Schulkoppel</a:t>
            </a:r>
            <a:endParaRPr lang="de-DE" sz="1800" b="0" dirty="0"/>
          </a:p>
          <a:p>
            <a:pPr marL="0" indent="0">
              <a:buNone/>
            </a:pPr>
            <a:r>
              <a:rPr lang="de-DE" sz="1800" b="0" u="sng" dirty="0"/>
              <a:t>Entwicklungsziel</a:t>
            </a:r>
            <a:r>
              <a:rPr lang="de-DE" sz="1800" b="0" dirty="0"/>
              <a:t>:</a:t>
            </a:r>
          </a:p>
          <a:p>
            <a:r>
              <a:rPr lang="de-DE" sz="1800" b="0"/>
              <a:t>barrierefreies und vor Ort befindliches Angebot für die Bewohner:innen</a:t>
            </a:r>
          </a:p>
          <a:p>
            <a:r>
              <a:rPr lang="de-DE" sz="1800" b="0"/>
              <a:t>Räumlichkeiten für Veranstaltungen und Treffen der Gemeindekümmerin</a:t>
            </a:r>
          </a:p>
          <a:p>
            <a:r>
              <a:rPr lang="de-DE" sz="1800" b="0"/>
              <a:t>öffentlicher Treffpunkt für Dorfgemeinschaft und Gemeindeangebote</a:t>
            </a:r>
          </a:p>
          <a:p>
            <a:pPr marL="0" indent="0">
              <a:buNone/>
            </a:pPr>
            <a:r>
              <a:rPr lang="de-DE" sz="1800" b="0" u="sng"/>
              <a:t>Zielerreichung im Kernthema „nachhaltig gut leben“</a:t>
            </a:r>
          </a:p>
          <a:p>
            <a:r>
              <a:rPr lang="de-DE" sz="1800" b="0"/>
              <a:t>bestehende Angebote etablieren, neue Angebote schaffen</a:t>
            </a:r>
          </a:p>
          <a:p>
            <a:r>
              <a:rPr lang="de-DE" sz="1800" b="0"/>
              <a:t>Gemeinschaftsfunktionen für soziale Teilhabe stärken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51BE23-D8A3-2F53-CEAC-BCC4F302C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78" y="1494654"/>
            <a:ext cx="4364497" cy="2511289"/>
          </a:xfrm>
          <a:prstGeom prst="rect">
            <a:avLst/>
          </a:prstGeom>
          <a:effectLst>
            <a:outerShdw blurRad="50800" dist="38100" algn="l" rotWithShape="0">
              <a:srgbClr val="006B65">
                <a:alpha val="40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7DF967-6725-6018-470C-4863AC6E4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031" y="254588"/>
            <a:ext cx="578374" cy="584873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34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Projektbeschluss: Dägeling – sozialer Treffpunkt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987D29-5363-A917-D18D-A867CF72F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031" y="254588"/>
            <a:ext cx="578374" cy="584873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5CB4EF1-B4DA-8C7C-2A93-053C9621E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35883"/>
              </p:ext>
            </p:extLst>
          </p:nvPr>
        </p:nvGraphicFramePr>
        <p:xfrm>
          <a:off x="-56562" y="1032854"/>
          <a:ext cx="8856663" cy="579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645950" imgH="4347350" progId="Word.Document.12">
                  <p:embed/>
                </p:oleObj>
              </mc:Choice>
              <mc:Fallback>
                <p:oleObj name="Document" r:id="rId4" imgW="6645950" imgH="4347350" progId="Word.Document.12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E855795D-28AE-F3B1-AF98-337C45291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6562" y="1032854"/>
                        <a:ext cx="8856663" cy="579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5B161580-4C53-0CF0-3F2E-0C6BD378E146}"/>
              </a:ext>
            </a:extLst>
          </p:cNvPr>
          <p:cNvSpPr/>
          <p:nvPr/>
        </p:nvSpPr>
        <p:spPr>
          <a:xfrm rot="10800000">
            <a:off x="8961479" y="5423585"/>
            <a:ext cx="3165515" cy="101566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504716-A3BB-108D-C545-15A4E9DC3F53}"/>
              </a:ext>
            </a:extLst>
          </p:cNvPr>
          <p:cNvSpPr txBox="1"/>
          <p:nvPr/>
        </p:nvSpPr>
        <p:spPr>
          <a:xfrm>
            <a:off x="9360548" y="5375533"/>
            <a:ext cx="3057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zwei Kernthemenbereichen: gesichertes Grundversorgungsangebot, Stärkung Ehrenamt &amp; Gemeinschaft in einer Gemeinde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Unterstützung des Gemeinschaftsangebots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E717B47-7C2A-F5F3-A4A8-3A2FCD49A98D}"/>
              </a:ext>
            </a:extLst>
          </p:cNvPr>
          <p:cNvSpPr txBox="1"/>
          <p:nvPr/>
        </p:nvSpPr>
        <p:spPr>
          <a:xfrm>
            <a:off x="9351394" y="1127125"/>
            <a:ext cx="2783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FF0000"/>
                </a:solidFill>
              </a:rPr>
              <a:t>A.3.: 0 Punkte</a:t>
            </a:r>
          </a:p>
          <a:p>
            <a:r>
              <a:rPr lang="de-DE" sz="1400">
                <a:solidFill>
                  <a:srgbClr val="FF0000"/>
                </a:solidFill>
              </a:rPr>
              <a:t>Da die Nutzung von erneuerbaren Energien im Bestand der Wohnanlage erfolgt, jedoch keine neue Maßnahme der Erzeugung erneuerbarer Energien geschaffen wird</a:t>
            </a:r>
          </a:p>
          <a:p>
            <a:r>
              <a:rPr lang="de-DE" sz="1400" b="1">
                <a:solidFill>
                  <a:srgbClr val="FF0000"/>
                </a:solidFill>
              </a:rPr>
              <a:t>B.1. Integration/Teilhabe 2 Punkte</a:t>
            </a:r>
          </a:p>
          <a:p>
            <a:r>
              <a:rPr lang="de-DE" sz="1400">
                <a:solidFill>
                  <a:srgbClr val="FF0000"/>
                </a:solidFill>
              </a:rPr>
              <a:t>Da sowohl bewegungseingeschränkte Bewohner:innen der Wohnanlage als auch ihre Angehörige und weitere Personengruppen sowie die Kümmerin für verschiedenste Zwecke den Treffpunkt nutzen können.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FCE61364-CD67-4625-85FE-A20049C9241A}"/>
              </a:ext>
            </a:extLst>
          </p:cNvPr>
          <p:cNvSpPr/>
          <p:nvPr/>
        </p:nvSpPr>
        <p:spPr>
          <a:xfrm>
            <a:off x="8880231" y="1197205"/>
            <a:ext cx="391032" cy="1791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09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5" y="95693"/>
            <a:ext cx="10307728" cy="799365"/>
          </a:xfrm>
        </p:spPr>
        <p:txBody>
          <a:bodyPr/>
          <a:lstStyle/>
          <a:p>
            <a:r>
              <a:rPr lang="de-DE" dirty="0"/>
              <a:t>4. Projektbeschluss: </a:t>
            </a:r>
            <a:br>
              <a:rPr lang="de-DE" dirty="0"/>
            </a:br>
            <a:r>
              <a:rPr lang="de-DE" dirty="0"/>
              <a:t>Gemeindehaus Lohbarbek – multifunktional &amp; zukunftsfähig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/>
              <a:t>Träger: Gemeinde Lohbarbek</a:t>
            </a:r>
            <a:r>
              <a:rPr lang="de-DE" sz="1800" i="1">
                <a:solidFill>
                  <a:srgbClr val="C00000"/>
                </a:solidFill>
              </a:rPr>
              <a:t>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Investition</a:t>
            </a:r>
            <a:r>
              <a:rPr lang="de-DE" sz="1800"/>
              <a:t>: 201.569,39</a:t>
            </a:r>
            <a:r>
              <a:rPr lang="de-D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€</a:t>
            </a:r>
            <a:r>
              <a:rPr lang="de-DE" sz="1800"/>
              <a:t> </a:t>
            </a:r>
            <a:r>
              <a:rPr lang="de-DE" sz="1800" dirty="0"/>
              <a:t>brutto</a:t>
            </a:r>
          </a:p>
          <a:p>
            <a:pPr marL="0" indent="0">
              <a:buNone/>
            </a:pPr>
            <a:r>
              <a:rPr lang="de-DE" sz="1800"/>
              <a:t>Beantragte Förderung: 80.551,59 €, 60 %</a:t>
            </a:r>
          </a:p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 b="0" u="sng"/>
              <a:t>Fördermaßnahme</a:t>
            </a:r>
            <a:r>
              <a:rPr lang="de-DE" sz="1800" b="0" dirty="0"/>
              <a:t>:</a:t>
            </a:r>
          </a:p>
          <a:p>
            <a:r>
              <a:rPr lang="de-DE" sz="1800" b="0"/>
              <a:t>barrierefreier Umbau der Toiletten/des Zugangs</a:t>
            </a:r>
          </a:p>
          <a:p>
            <a:r>
              <a:rPr lang="de-DE" sz="1800" b="0"/>
              <a:t>Schaffung eigener Vereinsräumlichkeiten</a:t>
            </a:r>
          </a:p>
          <a:p>
            <a:r>
              <a:rPr lang="de-DE" sz="1800" b="0"/>
              <a:t>Modernisierung des Feuerwehrbesprechungsraums</a:t>
            </a:r>
            <a:endParaRPr lang="de-DE" sz="1800" b="0" dirty="0"/>
          </a:p>
          <a:p>
            <a:pPr marL="0" indent="0">
              <a:buNone/>
            </a:pPr>
            <a:r>
              <a:rPr lang="de-DE" sz="1800" b="0" u="sng" dirty="0"/>
              <a:t>Entwicklungsziel</a:t>
            </a:r>
            <a:r>
              <a:rPr lang="de-DE" sz="1800" b="0" dirty="0"/>
              <a:t>:</a:t>
            </a:r>
          </a:p>
          <a:p>
            <a:r>
              <a:rPr lang="de-DE" sz="1800" b="0"/>
              <a:t>Anpassung an neue Bedürfnisse der Dorfgemeinschaft</a:t>
            </a:r>
          </a:p>
          <a:p>
            <a:r>
              <a:rPr lang="de-DE" sz="1800" b="0"/>
              <a:t>Verbesserung der multifunktionalen Nutzung des Gebäudes</a:t>
            </a:r>
          </a:p>
          <a:p>
            <a:r>
              <a:rPr lang="de-DE" sz="1800" b="0"/>
              <a:t>energetische Optimierung und Einsatz erneuerbarer Energien (nicht Bestandteil der Förderung)</a:t>
            </a:r>
          </a:p>
          <a:p>
            <a:pPr marL="0" indent="0">
              <a:buNone/>
            </a:pPr>
            <a:r>
              <a:rPr lang="de-DE" sz="1800" b="0" u="sng"/>
              <a:t>Zielerreichung im Kernthema „nachhaltig gut leben“</a:t>
            </a:r>
          </a:p>
          <a:p>
            <a:r>
              <a:rPr lang="de-DE" sz="1800" b="0"/>
              <a:t>neues Angebot der Daseinsvorsorge im Ortsinnenbereich zur Stärkung der dorfgemeinschaftlichen Funktion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50310F-9BEB-C63A-1AB6-87BC1D91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879" y="937714"/>
            <a:ext cx="5338542" cy="1667389"/>
          </a:xfrm>
          <a:prstGeom prst="rect">
            <a:avLst/>
          </a:prstGeom>
          <a:effectLst>
            <a:outerShdw blurRad="50800" dist="38100" algn="l" rotWithShape="0">
              <a:srgbClr val="006B65">
                <a:alpha val="40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09A0B8-AEB3-B90A-E25E-16710D7D3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4216" y="2717649"/>
            <a:ext cx="4701163" cy="2266328"/>
          </a:xfrm>
          <a:prstGeom prst="rect">
            <a:avLst/>
          </a:prstGeom>
          <a:effectLst>
            <a:outerShdw blurRad="50800" dist="38100" algn="l" rotWithShape="0">
              <a:srgbClr val="006B65">
                <a:alpha val="40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1589C2-2809-3361-5E49-E00E7849B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7005" y="248601"/>
            <a:ext cx="578374" cy="58487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9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00DBC-6B05-4821-BE14-D229903C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6B65"/>
                </a:solidFill>
              </a:rPr>
              <a:t>Tagesordnung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74F4B5-C643-46BA-ABF8-321EC1AF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de-DE" b="0" i="0" u="none" strike="noStrike" baseline="0" dirty="0"/>
              <a:t>1. Feststellung der Beschlussfähigkeit</a:t>
            </a:r>
          </a:p>
          <a:p>
            <a:pPr marL="0" indent="0" algn="l">
              <a:buNone/>
            </a:pPr>
            <a:r>
              <a:rPr lang="de-DE" b="0" i="0" u="none" strike="noStrike" baseline="0" dirty="0"/>
              <a:t>2. Tagesordnung und Protokoll der letzten Vorstandssitzung</a:t>
            </a:r>
          </a:p>
          <a:p>
            <a:pPr marL="0" indent="0" algn="l">
              <a:buNone/>
            </a:pPr>
            <a:r>
              <a:rPr lang="de-DE" b="0" i="0" u="none" strike="noStrike" baseline="0" dirty="0"/>
              <a:t>3. Bericht des Vorsitzenden und der Geschäftsstelle</a:t>
            </a:r>
          </a:p>
          <a:p>
            <a:pPr marL="0" indent="0" algn="l">
              <a:buNone/>
            </a:pPr>
            <a:r>
              <a:rPr lang="de-DE" b="0" i="0" u="none" strike="noStrike" baseline="0" dirty="0"/>
              <a:t>4. Projektbeschlüsse</a:t>
            </a:r>
          </a:p>
          <a:p>
            <a:pPr marL="0" indent="0" algn="l">
              <a:buNone/>
            </a:pPr>
            <a:r>
              <a:rPr lang="de-DE" b="0" i="0" u="none" strike="noStrike" baseline="0" dirty="0"/>
              <a:t>5. Projektanfragen</a:t>
            </a:r>
          </a:p>
          <a:p>
            <a:pPr marL="0" indent="0" algn="l">
              <a:buNone/>
            </a:pPr>
            <a:r>
              <a:rPr lang="de-DE" b="0" i="0" u="none" strike="noStrike" baseline="0" dirty="0"/>
              <a:t>6. Sonstiges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240DF2-62E7-9F6A-6324-47C7F235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6B65"/>
                </a:solidFill>
              </a:rPr>
              <a:t>AktivRegion Steinburg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0C98B1-82AB-76BC-2FD2-FB7CDAF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00BBBD-1B22-D8E7-3713-B80FB3C64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2328" y="1179963"/>
            <a:ext cx="542591" cy="5486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44FD3F2-E147-1105-8722-A8D19A25A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4148" y="1830379"/>
            <a:ext cx="438950" cy="4511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2C9E96-EA01-D7BF-8399-B900E80B6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313" y="2975826"/>
            <a:ext cx="536494" cy="5364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0A4BA6-E31F-DC64-6976-969DB77E9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9807" y="3512320"/>
            <a:ext cx="536494" cy="5364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B027353-76F7-409D-77C5-C6FF51AEAD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5177" y="2353980"/>
            <a:ext cx="701101" cy="621846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36275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60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35" y="88230"/>
            <a:ext cx="9641441" cy="452606"/>
          </a:xfrm>
        </p:spPr>
        <p:txBody>
          <a:bodyPr/>
          <a:lstStyle/>
          <a:p>
            <a:r>
              <a:rPr lang="de-DE" dirty="0"/>
              <a:t>4. Projektbeschluss: </a:t>
            </a:r>
            <a:br>
              <a:rPr lang="de-DE" dirty="0"/>
            </a:br>
            <a:r>
              <a:rPr lang="de-DE" dirty="0"/>
              <a:t>Gemeindehaus Lohbarbek – multifunktional </a:t>
            </a:r>
            <a:r>
              <a:rPr lang="de-DE" sz="2600" dirty="0"/>
              <a:t>&amp; </a:t>
            </a:r>
            <a:r>
              <a:rPr lang="de-DE" dirty="0"/>
              <a:t>zukunftsfähig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A34F50-BD56-7BF6-E2B4-DAFE9971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7600" y="248400"/>
            <a:ext cx="578374" cy="584873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B5B8B2D-6D97-E0CF-D827-50F45EE9E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60801"/>
              </p:ext>
            </p:extLst>
          </p:nvPr>
        </p:nvGraphicFramePr>
        <p:xfrm>
          <a:off x="487321" y="1042874"/>
          <a:ext cx="7716837" cy="580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62038" imgH="4330790" progId="Word.Document.12">
                  <p:embed/>
                </p:oleObj>
              </mc:Choice>
              <mc:Fallback>
                <p:oleObj name="Document" r:id="rId4" imgW="5762038" imgH="4330790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5CB4EF1-B4DA-8C7C-2A93-053C9621E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321" y="1042874"/>
                        <a:ext cx="7716837" cy="580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6BD0B3C4-E723-FC46-F43B-FA6B7E44680D}"/>
              </a:ext>
            </a:extLst>
          </p:cNvPr>
          <p:cNvSpPr/>
          <p:nvPr/>
        </p:nvSpPr>
        <p:spPr>
          <a:xfrm rot="10800000">
            <a:off x="8420027" y="5427357"/>
            <a:ext cx="3599148" cy="101566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C659BB-A633-24A2-320F-B4D77F4434CB}"/>
              </a:ext>
            </a:extLst>
          </p:cNvPr>
          <p:cNvSpPr txBox="1"/>
          <p:nvPr/>
        </p:nvSpPr>
        <p:spPr>
          <a:xfrm>
            <a:off x="8950370" y="5377419"/>
            <a:ext cx="3057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Wirkung in zwei Kernthemenbereichen: gesichertes</a:t>
            </a:r>
            <a:r>
              <a:rPr lang="de-DE" sz="1100"/>
              <a:t>/neues </a:t>
            </a:r>
            <a:r>
              <a:rPr lang="de-DE" sz="1100" dirty="0"/>
              <a:t>Grundversorgungsangebot, Stärkung Ehrenamt &amp; Gemeinschaft in einer Gemeinde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Stärkung der sozialen Gemeinschaftsfunktion</a:t>
            </a:r>
          </a:p>
        </p:txBody>
      </p:sp>
    </p:spTree>
    <p:extLst>
      <p:ext uri="{BB962C8B-B14F-4D97-AF65-F5344CB8AC3E}">
        <p14:creationId xmlns:p14="http://schemas.microsoft.com/office/powerpoint/2010/main" val="179644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3" y="103889"/>
            <a:ext cx="9641441" cy="452606"/>
          </a:xfrm>
        </p:spPr>
        <p:txBody>
          <a:bodyPr/>
          <a:lstStyle/>
          <a:p>
            <a:r>
              <a:rPr lang="de-DE" dirty="0"/>
              <a:t>4. Projektbeschluss: Kreis Steinburg – </a:t>
            </a:r>
            <a:br>
              <a:rPr lang="de-DE" dirty="0"/>
            </a:br>
            <a:r>
              <a:rPr lang="de-DE" dirty="0"/>
              <a:t>Machbarkeitsstudie Schlicknutzung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/>
              <a:t>Träger: Kreis Steinburg</a:t>
            </a:r>
          </a:p>
          <a:p>
            <a:pPr marL="0" indent="0">
              <a:buNone/>
            </a:pPr>
            <a:r>
              <a:rPr lang="de-DE" sz="1800"/>
              <a:t>Investition: 100.000,00</a:t>
            </a:r>
            <a:r>
              <a:rPr lang="de-D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€</a:t>
            </a:r>
            <a:r>
              <a:rPr lang="de-DE" sz="1800"/>
              <a:t> brutto</a:t>
            </a:r>
          </a:p>
          <a:p>
            <a:pPr marL="0" indent="0">
              <a:buNone/>
            </a:pPr>
            <a:r>
              <a:rPr lang="de-DE" sz="1800"/>
              <a:t>Beantragte Förderung: 54.621,84 €, 65 % (Deckelung)</a:t>
            </a:r>
            <a:br>
              <a:rPr lang="de-DE" sz="1800"/>
            </a:br>
            <a:r>
              <a:rPr lang="de-DE" sz="1800"/>
              <a:t>		      (+ 10 % modellhaft – keine Basisdienstleistung, daher 65 %)</a:t>
            </a:r>
          </a:p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 b="0" u="sng"/>
              <a:t>Fördermaßnahme</a:t>
            </a:r>
            <a:r>
              <a:rPr lang="de-DE" sz="1800" b="0"/>
              <a:t>:</a:t>
            </a:r>
          </a:p>
          <a:p>
            <a:r>
              <a:rPr lang="de-DE" sz="1800" b="0"/>
              <a:t>Machbarkeitsstudie und Projektmanagement zur Untersuchung der Schlicknutzung in Elbe und Stör</a:t>
            </a:r>
            <a:endParaRPr lang="de-DE" sz="1800" b="0" dirty="0"/>
          </a:p>
          <a:p>
            <a:pPr marL="0" indent="0">
              <a:buNone/>
            </a:pPr>
            <a:r>
              <a:rPr lang="de-DE" sz="1800" b="0" u="sng" dirty="0"/>
              <a:t>Entwicklungsziel</a:t>
            </a:r>
            <a:r>
              <a:rPr lang="de-DE" sz="1800" b="0" dirty="0"/>
              <a:t>:</a:t>
            </a:r>
          </a:p>
          <a:p>
            <a:r>
              <a:rPr lang="de-DE" sz="1800" b="0"/>
              <a:t>Prüfung der wirtschaftlichen Nutzung, v.a. im Hochwasserschutz, Deichbau und in der Bauindustrie</a:t>
            </a:r>
          </a:p>
          <a:p>
            <a:pPr marL="0" indent="0">
              <a:buNone/>
            </a:pPr>
            <a:r>
              <a:rPr lang="de-DE" sz="1800" b="0" u="sng"/>
              <a:t>Zielerreichung im Kernthema „nachhaltig gut wirtschaften“</a:t>
            </a:r>
          </a:p>
          <a:p>
            <a:r>
              <a:rPr lang="de-DE" sz="1800" b="0"/>
              <a:t>Schaffung von Grundlagen zur Verringerung der Verschlickungsproblematik/Nutzung als regionale Ressource</a:t>
            </a:r>
          </a:p>
          <a:p>
            <a:r>
              <a:rPr lang="de-DE" sz="1800" b="0"/>
              <a:t>Unterstützung der regionalen maritimen Wirtschaft und Freizeitschifffahrt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A23D42-1E43-5DCB-0BC1-51B756F2C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330192"/>
            <a:ext cx="536494" cy="53649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64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35" y="103917"/>
            <a:ext cx="9641441" cy="452606"/>
          </a:xfrm>
        </p:spPr>
        <p:txBody>
          <a:bodyPr/>
          <a:lstStyle/>
          <a:p>
            <a:r>
              <a:rPr lang="de-DE" dirty="0"/>
              <a:t>4. Projektbeschluss: Kreis Steinburg – </a:t>
            </a:r>
            <a:br>
              <a:rPr lang="de-DE" dirty="0"/>
            </a:br>
            <a:r>
              <a:rPr lang="de-DE" dirty="0"/>
              <a:t>Machbarkeitsstudie Schlicknutzung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66F71F-9891-D99D-C199-F0AE9CE92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330192"/>
            <a:ext cx="536494" cy="536494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8C56196-E913-B099-5525-586C8EC31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357102"/>
              </p:ext>
            </p:extLst>
          </p:nvPr>
        </p:nvGraphicFramePr>
        <p:xfrm>
          <a:off x="481811" y="1046261"/>
          <a:ext cx="7716837" cy="580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62038" imgH="4330790" progId="Word.Document.12">
                  <p:embed/>
                </p:oleObj>
              </mc:Choice>
              <mc:Fallback>
                <p:oleObj name="Document" r:id="rId4" imgW="5762038" imgH="4330790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EB5B8B2D-6D97-E0CF-D827-50F45EE9E4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811" y="1046261"/>
                        <a:ext cx="7716837" cy="580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C38E46F-77E7-5F98-966A-D8B225CA8431}"/>
              </a:ext>
            </a:extLst>
          </p:cNvPr>
          <p:cNvSpPr txBox="1"/>
          <p:nvPr/>
        </p:nvSpPr>
        <p:spPr>
          <a:xfrm>
            <a:off x="8292488" y="2526124"/>
            <a:ext cx="202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5 Punkte in A.2. = + 10 %</a:t>
            </a:r>
          </a:p>
        </p:txBody>
      </p:sp>
      <p:pic>
        <p:nvPicPr>
          <p:cNvPr id="9" name="Grafik 8" descr="Pfeil: Nach rechts drehen mit einfarbiger Füllung">
            <a:extLst>
              <a:ext uri="{FF2B5EF4-FFF2-40B4-BE49-F238E27FC236}">
                <a16:creationId xmlns:a16="http://schemas.microsoft.com/office/drawing/2014/main" id="{F34C20A0-0332-CBF4-78B0-9C06F35DF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2488" y="2251267"/>
            <a:ext cx="255077" cy="25507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83D3FF6-28F4-27D5-D815-022EA6B71D1B}"/>
              </a:ext>
            </a:extLst>
          </p:cNvPr>
          <p:cNvSpPr/>
          <p:nvPr/>
        </p:nvSpPr>
        <p:spPr>
          <a:xfrm>
            <a:off x="8299470" y="2504020"/>
            <a:ext cx="1862487" cy="365125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6ABE7BAC-7B56-0AB1-AE43-426026A67806}"/>
              </a:ext>
            </a:extLst>
          </p:cNvPr>
          <p:cNvSpPr/>
          <p:nvPr/>
        </p:nvSpPr>
        <p:spPr>
          <a:xfrm rot="10800000">
            <a:off x="8420027" y="5380218"/>
            <a:ext cx="3599148" cy="101566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99262F-8ADF-3FFD-B7A4-C0E1D2D6E46F}"/>
              </a:ext>
            </a:extLst>
          </p:cNvPr>
          <p:cNvSpPr txBox="1"/>
          <p:nvPr/>
        </p:nvSpPr>
        <p:spPr>
          <a:xfrm>
            <a:off x="8901816" y="5330284"/>
            <a:ext cx="3290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zwei Kernthemenbereichen: Stimulierung regionalen Wachstums (nicht invest.) Modellvorhaben regionaler Wertschöpfung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Erarbeitung neuer Nutzungsmöglichkeiten mit hoher Bedeutung für die Region</a:t>
            </a:r>
          </a:p>
        </p:txBody>
      </p:sp>
    </p:spTree>
    <p:extLst>
      <p:ext uri="{BB962C8B-B14F-4D97-AF65-F5344CB8AC3E}">
        <p14:creationId xmlns:p14="http://schemas.microsoft.com/office/powerpoint/2010/main" val="228174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Projektbeschluss: Horst – Funktionskonzept Sportpark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/>
              <a:t>Träger: Gemeinde Horst</a:t>
            </a:r>
            <a:r>
              <a:rPr lang="de-DE" sz="1800" i="1">
                <a:solidFill>
                  <a:srgbClr val="C00000"/>
                </a:solidFill>
              </a:rPr>
              <a:t>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Investition</a:t>
            </a:r>
            <a:r>
              <a:rPr lang="de-DE" sz="1800"/>
              <a:t>: 65.000,00 € brutto</a:t>
            </a:r>
            <a:endParaRPr lang="de-DE" sz="1800" dirty="0"/>
          </a:p>
          <a:p>
            <a:pPr marL="0" indent="0">
              <a:buNone/>
            </a:pPr>
            <a:r>
              <a:rPr lang="de-DE" sz="1800"/>
              <a:t>Beantragte Förderung: 32.773,11 €, 60 %</a:t>
            </a:r>
          </a:p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 b="0" u="sng"/>
              <a:t>Fördermaßnahme</a:t>
            </a:r>
            <a:r>
              <a:rPr lang="de-DE" sz="1800" b="0" dirty="0"/>
              <a:t>:</a:t>
            </a:r>
          </a:p>
          <a:p>
            <a:r>
              <a:rPr lang="de-DE" sz="1800" b="0"/>
              <a:t>Erstellung eines Funktions- und Gestaltungskonzeptes zur Weiterentwicklung des Sportzentrums</a:t>
            </a:r>
            <a:endParaRPr lang="de-DE" sz="1800" b="0" dirty="0"/>
          </a:p>
          <a:p>
            <a:pPr marL="0" indent="0">
              <a:buNone/>
            </a:pPr>
            <a:r>
              <a:rPr lang="de-DE" sz="1800" b="0" u="sng" dirty="0"/>
              <a:t>Entwicklungsziel</a:t>
            </a:r>
            <a:r>
              <a:rPr lang="de-DE" sz="1800" b="0" dirty="0"/>
              <a:t>:</a:t>
            </a:r>
          </a:p>
          <a:p>
            <a:r>
              <a:rPr lang="de-DE" sz="1800" b="0"/>
              <a:t>Prüfung der Umgestaltung zum Sportpark</a:t>
            </a:r>
          </a:p>
          <a:p>
            <a:r>
              <a:rPr lang="de-DE" sz="1800" b="0"/>
              <a:t>Entwicklung von frei zugänglichen Nutzungsbereichen</a:t>
            </a:r>
          </a:p>
          <a:p>
            <a:r>
              <a:rPr lang="de-DE" sz="1800" b="0"/>
              <a:t>Schaffung von (Wege-)Verbindungen</a:t>
            </a:r>
          </a:p>
          <a:p>
            <a:pPr marL="0" indent="0">
              <a:buNone/>
            </a:pPr>
            <a:r>
              <a:rPr lang="de-DE" sz="1800" b="0" u="sng"/>
              <a:t>Zielerreichung im Kernthema „nachhaltig gut leben“</a:t>
            </a:r>
          </a:p>
          <a:p>
            <a:r>
              <a:rPr lang="de-DE" sz="1800" b="0"/>
              <a:t>Stärkung der Ortskerne, neue Nutzungen in Ortskernen</a:t>
            </a:r>
          </a:p>
          <a:p>
            <a:r>
              <a:rPr lang="de-DE" sz="1800" b="0"/>
              <a:t>Projekte zur Entwicklung identitätsbildender und gemeinschaftsfördernder öffentlich zugänglicher Orte und Plätze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1589C2-2809-3361-5E49-E00E7849B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1600" y="255600"/>
            <a:ext cx="578374" cy="584873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57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Projektbeschluss: Horst – Funktionskonzept Sportpark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A34F50-BD56-7BF6-E2B4-DAFE99710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1600" y="255600"/>
            <a:ext cx="578374" cy="584873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91CBC3CD-D05C-851C-08EE-C818450D6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38864"/>
              </p:ext>
            </p:extLst>
          </p:nvPr>
        </p:nvGraphicFramePr>
        <p:xfrm>
          <a:off x="-25400" y="1077913"/>
          <a:ext cx="8943975" cy="579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704653" imgH="4347350" progId="Word.Document.12">
                  <p:embed/>
                </p:oleObj>
              </mc:Choice>
              <mc:Fallback>
                <p:oleObj name="Document" r:id="rId5" imgW="6704653" imgH="4347350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EB5B8B2D-6D97-E0CF-D827-50F45EE9E4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5400" y="1077913"/>
                        <a:ext cx="8943975" cy="579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5F8BCC58-50B9-FF4E-8ABD-E9F0F6F1072A}"/>
              </a:ext>
            </a:extLst>
          </p:cNvPr>
          <p:cNvSpPr/>
          <p:nvPr/>
        </p:nvSpPr>
        <p:spPr>
          <a:xfrm rot="10800000">
            <a:off x="9023626" y="5415465"/>
            <a:ext cx="3111226" cy="101566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F0E55A4-41EC-6CFC-739E-6F35830BDE6C}"/>
              </a:ext>
            </a:extLst>
          </p:cNvPr>
          <p:cNvSpPr txBox="1"/>
          <p:nvPr/>
        </p:nvSpPr>
        <p:spPr>
          <a:xfrm>
            <a:off x="9457869" y="5372772"/>
            <a:ext cx="32588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vier Kernthemenbereichen: Grundversorgungswirkung, Grundversorgungsangebot, Stärkung des Ortskerns, Entwicklung identitätsbildender Gemeinschaftsorte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AB29A0-CAE0-24FD-8F30-BB6B0004204E}"/>
              </a:ext>
            </a:extLst>
          </p:cNvPr>
          <p:cNvSpPr txBox="1"/>
          <p:nvPr/>
        </p:nvSpPr>
        <p:spPr>
          <a:xfrm>
            <a:off x="9351394" y="1114411"/>
            <a:ext cx="2783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C.1. 4 Punkte</a:t>
            </a:r>
          </a:p>
          <a:p>
            <a:r>
              <a:rPr lang="de-DE" sz="1400" dirty="0">
                <a:solidFill>
                  <a:srgbClr val="FF0000"/>
                </a:solidFill>
              </a:rPr>
              <a:t>Da der reinen Konzepterstellung in eine mittlere Wirkung zugesprochen wird: Das Projekt betrifft nur einen Teilraum des Ortes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F80DA294-130D-A917-A5ED-9B65DA0B06D7}"/>
              </a:ext>
            </a:extLst>
          </p:cNvPr>
          <p:cNvSpPr/>
          <p:nvPr/>
        </p:nvSpPr>
        <p:spPr>
          <a:xfrm>
            <a:off x="8926036" y="1164834"/>
            <a:ext cx="391032" cy="1791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373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5" y="80938"/>
            <a:ext cx="9641441" cy="452606"/>
          </a:xfrm>
        </p:spPr>
        <p:txBody>
          <a:bodyPr/>
          <a:lstStyle/>
          <a:p>
            <a:r>
              <a:rPr lang="de-DE" dirty="0"/>
              <a:t>4. Projektbeschluss: IZET – </a:t>
            </a:r>
            <a:br>
              <a:rPr lang="de-DE" dirty="0"/>
            </a:br>
            <a:r>
              <a:rPr lang="de-DE" dirty="0"/>
              <a:t>Strategiekonzept Campus Innovationsraum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Träger: Gesellschaft für Technologieförderung Itzehoe mbH</a:t>
            </a:r>
          </a:p>
          <a:p>
            <a:pPr marL="0" indent="0">
              <a:buNone/>
            </a:pPr>
            <a:r>
              <a:rPr lang="de-DE" sz="1800" dirty="0"/>
              <a:t>Investition: 47.600,00</a:t>
            </a:r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€</a:t>
            </a:r>
            <a:r>
              <a:rPr lang="de-DE" sz="1800" dirty="0"/>
              <a:t> brutto</a:t>
            </a:r>
          </a:p>
          <a:p>
            <a:pPr marL="0" indent="0">
              <a:buNone/>
            </a:pPr>
            <a:r>
              <a:rPr lang="de-DE" sz="1800" dirty="0"/>
              <a:t>Beantragte Förderung: 24.000,00 €, 60 %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0" u="sng" dirty="0"/>
              <a:t>Fördermaßnahme</a:t>
            </a:r>
            <a:r>
              <a:rPr lang="de-DE" sz="1800" b="0" dirty="0"/>
              <a:t>:</a:t>
            </a:r>
          </a:p>
          <a:p>
            <a:r>
              <a:rPr lang="de-DE" sz="1800" b="0" dirty="0"/>
              <a:t>Strategiekonzept für neue Entwicklungsbausteine im</a:t>
            </a:r>
            <a:br>
              <a:rPr lang="de-DE" sz="1800" b="0" dirty="0"/>
            </a:br>
            <a:r>
              <a:rPr lang="de-DE" sz="1800" b="0" dirty="0"/>
              <a:t>Innovationsraums Itzehoe</a:t>
            </a:r>
          </a:p>
          <a:p>
            <a:pPr marL="0" indent="0">
              <a:buNone/>
            </a:pPr>
            <a:r>
              <a:rPr lang="de-DE" sz="1800" b="0" u="sng" dirty="0"/>
              <a:t>Entwicklungsziel</a:t>
            </a:r>
            <a:r>
              <a:rPr lang="de-DE" sz="1800" b="0" dirty="0"/>
              <a:t>:</a:t>
            </a:r>
          </a:p>
          <a:p>
            <a:r>
              <a:rPr lang="de-DE" sz="1800" b="0" dirty="0"/>
              <a:t>Darlegung und Prüfung der Bausteine (Testzentrum für </a:t>
            </a:r>
            <a:br>
              <a:rPr lang="de-DE" sz="1800" b="0" dirty="0"/>
            </a:br>
            <a:r>
              <a:rPr lang="de-DE" sz="1800" b="0" dirty="0"/>
              <a:t>Batterien, Trockenraumtechnologie, Batterie-Hub, Campusgebäude, Ansiedlung weiterer Betriebe) zur Weiterentwicklung und Erhöhung der Wertschöpfung</a:t>
            </a:r>
          </a:p>
          <a:p>
            <a:r>
              <a:rPr lang="de-DE" sz="1800" b="0" dirty="0"/>
              <a:t>Beurteilung der Plausibilität, des Zusammenwirkens und der Durchführbarkeit der Entwicklungsbausteine</a:t>
            </a:r>
          </a:p>
          <a:p>
            <a:pPr marL="0" indent="0">
              <a:buNone/>
            </a:pPr>
            <a:r>
              <a:rPr lang="de-DE" sz="1800" b="0" u="sng" dirty="0"/>
              <a:t>Zielerreichung im Kernthema „nachhaltig gut wirtschaften“</a:t>
            </a:r>
          </a:p>
          <a:p>
            <a:r>
              <a:rPr lang="de-DE" sz="1800" b="0" dirty="0"/>
              <a:t>Spezielles Standort(</a:t>
            </a:r>
            <a:r>
              <a:rPr lang="de-DE" sz="1800" b="0" dirty="0" err="1"/>
              <a:t>profilierungs</a:t>
            </a:r>
            <a:r>
              <a:rPr lang="de-DE" sz="1800" b="0" dirty="0"/>
              <a:t>)</a:t>
            </a:r>
            <a:r>
              <a:rPr lang="de-DE" sz="1800" b="0" dirty="0" err="1"/>
              <a:t>konzept</a:t>
            </a:r>
            <a:r>
              <a:rPr lang="de-DE" sz="1800" b="0" dirty="0"/>
              <a:t> zur </a:t>
            </a:r>
            <a:r>
              <a:rPr lang="de-DE" sz="1800" b="0"/>
              <a:t>Stimulation regionalen </a:t>
            </a:r>
            <a:r>
              <a:rPr lang="de-DE" sz="1800" b="0" dirty="0"/>
              <a:t>Wachstums</a:t>
            </a:r>
          </a:p>
          <a:p>
            <a:r>
              <a:rPr lang="de-DE" sz="1800" b="0" dirty="0"/>
              <a:t>Prüfung der Synergien vorhandener Betriebe und neuer Wertschöpfungspotenziale zur </a:t>
            </a:r>
            <a:r>
              <a:rPr lang="de-DE" sz="1800" b="0"/>
              <a:t>Stimulierung regionalen </a:t>
            </a:r>
            <a:r>
              <a:rPr lang="de-DE" sz="1800" b="0" dirty="0"/>
              <a:t>Wachstums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A23D42-1E43-5DCB-0BC1-51B756F2C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5553" y="330192"/>
            <a:ext cx="536494" cy="536494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0CD2529F-5BB0-F8E3-4660-71C8ED9AE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50726"/>
              </p:ext>
            </p:extLst>
          </p:nvPr>
        </p:nvGraphicFramePr>
        <p:xfrm>
          <a:off x="6579183" y="1016139"/>
          <a:ext cx="5495859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5859">
                  <a:extLst>
                    <a:ext uri="{9D8B030D-6E8A-4147-A177-3AD203B41FA5}">
                      <a16:colId xmlns:a16="http://schemas.microsoft.com/office/drawing/2014/main" val="27433054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4591050" algn="l"/>
                        </a:tabLst>
                      </a:pPr>
                      <a:r>
                        <a:rPr lang="de-DE" sz="1600" b="1" dirty="0">
                          <a:solidFill>
                            <a:srgbClr val="006B65"/>
                          </a:solidFill>
                          <a:effectLst/>
                        </a:rPr>
                        <a:t>Testzentrum für Batterien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Mehrere Betriebe haben Bedarf für ein Batterietestzentrum im Innovationsraum gesehen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4591050" algn="l"/>
                        </a:tabLst>
                      </a:pPr>
                      <a:r>
                        <a:rPr lang="de-DE" sz="1600" b="1" dirty="0">
                          <a:solidFill>
                            <a:srgbClr val="006B65"/>
                          </a:solidFill>
                          <a:effectLst/>
                        </a:rPr>
                        <a:t>Trockenraumtechnologie</a:t>
                      </a:r>
                      <a:r>
                        <a:rPr lang="de-DE" sz="1600" dirty="0">
                          <a:effectLst/>
                        </a:rPr>
                        <a:t> für den  Standort Innovationsraum Itzehoe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4591050" algn="l"/>
                        </a:tabLst>
                      </a:pPr>
                      <a:r>
                        <a:rPr lang="de-DE" sz="1600" b="1" dirty="0">
                          <a:solidFill>
                            <a:srgbClr val="006B65"/>
                          </a:solidFill>
                          <a:effectLst/>
                        </a:rPr>
                        <a:t>Batterie-Hub</a:t>
                      </a:r>
                      <a:r>
                        <a:rPr lang="de-DE" sz="1600" dirty="0">
                          <a:effectLst/>
                        </a:rPr>
                        <a:t>: Büro- und Technikräume für Einzelselbstständige, Kleinstbetriebe und Außenstellen größerer Betriebe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4591050" algn="l"/>
                        </a:tabLst>
                      </a:pPr>
                      <a:r>
                        <a:rPr lang="de-DE" sz="1600" b="1" dirty="0">
                          <a:solidFill>
                            <a:srgbClr val="006B65"/>
                          </a:solidFill>
                          <a:effectLst/>
                        </a:rPr>
                        <a:t>Campusgebäude</a:t>
                      </a:r>
                      <a:r>
                        <a:rPr lang="de-DE" sz="1600" dirty="0">
                          <a:effectLst/>
                        </a:rPr>
                        <a:t>: Gemeinsame Kantine für den Innovationsraum, Seminar- und Konferenzräume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4591050" algn="l"/>
                        </a:tabLst>
                      </a:pPr>
                      <a:r>
                        <a:rPr lang="de-DE" sz="1600" dirty="0">
                          <a:effectLst/>
                        </a:rPr>
                        <a:t>Ansiedlung neuer Betriebe aus den Bereichen Batterie- und Mikrotechnologie</a:t>
                      </a:r>
                      <a:endParaRPr lang="de-DE" sz="1600" dirty="0">
                        <a:effectLst/>
                        <a:latin typeface="Univers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511797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0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5" y="70298"/>
            <a:ext cx="9641441" cy="452606"/>
          </a:xfrm>
        </p:spPr>
        <p:txBody>
          <a:bodyPr/>
          <a:lstStyle/>
          <a:p>
            <a:r>
              <a:rPr lang="de-DE" dirty="0"/>
              <a:t>4. Projektbeschluss: IZET – </a:t>
            </a:r>
            <a:br>
              <a:rPr lang="de-DE" dirty="0"/>
            </a:br>
            <a:r>
              <a:rPr lang="de-DE" dirty="0"/>
              <a:t>Strategiekonzept Campus Innovationsraum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66F71F-9891-D99D-C199-F0AE9CE92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4400" y="330192"/>
            <a:ext cx="536494" cy="536494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6A7ED7F3-EEBC-2B09-AB74-AAC15A2C4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756601"/>
              </p:ext>
            </p:extLst>
          </p:nvPr>
        </p:nvGraphicFramePr>
        <p:xfrm>
          <a:off x="-38953" y="994755"/>
          <a:ext cx="8955088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708696" imgH="4347350" progId="Word.Document.12">
                  <p:embed/>
                </p:oleObj>
              </mc:Choice>
              <mc:Fallback>
                <p:oleObj name="Document" r:id="rId4" imgW="6708696" imgH="4347350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91CBC3CD-D05C-851C-08EE-C818450D6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8953" y="994755"/>
                        <a:ext cx="8955088" cy="580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D0DDAE2-208F-E164-05EE-01E6BCF14F2A}"/>
              </a:ext>
            </a:extLst>
          </p:cNvPr>
          <p:cNvSpPr txBox="1"/>
          <p:nvPr/>
        </p:nvSpPr>
        <p:spPr>
          <a:xfrm>
            <a:off x="9439774" y="5240794"/>
            <a:ext cx="28244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zwei Kernthemenbereichen: </a:t>
            </a:r>
            <a:br>
              <a:rPr lang="de-DE" sz="1100"/>
            </a:br>
            <a:r>
              <a:rPr lang="de-DE" sz="1100"/>
              <a:t>Stimulierung regionalen Wachstums (nicht investiv), hohe Wirkung der kooperativen Gestaltung zu nachhaltigen Geschäftsprozessen, Fachkräftegewinnung, reg. Wertschöpfung, Kauftkraftbindung</a:t>
            </a:r>
          </a:p>
        </p:txBody>
      </p:sp>
      <p:sp>
        <p:nvSpPr>
          <p:cNvPr id="9" name="Pfeil: Fünfeck 8">
            <a:extLst>
              <a:ext uri="{FF2B5EF4-FFF2-40B4-BE49-F238E27FC236}">
                <a16:creationId xmlns:a16="http://schemas.microsoft.com/office/drawing/2014/main" id="{6DCF9AF9-ACBD-D264-41AE-D2F3F693AD31}"/>
              </a:ext>
            </a:extLst>
          </p:cNvPr>
          <p:cNvSpPr/>
          <p:nvPr/>
        </p:nvSpPr>
        <p:spPr>
          <a:xfrm rot="10800000">
            <a:off x="8873402" y="5254128"/>
            <a:ext cx="3287174" cy="130201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BBC3711-A74B-B227-F8E1-624DCF0C8D10}"/>
              </a:ext>
            </a:extLst>
          </p:cNvPr>
          <p:cNvSpPr/>
          <p:nvPr/>
        </p:nvSpPr>
        <p:spPr>
          <a:xfrm>
            <a:off x="8926036" y="1164834"/>
            <a:ext cx="391032" cy="1791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ABA3CC9-A0A9-AF80-BB77-2432710E622E}"/>
              </a:ext>
            </a:extLst>
          </p:cNvPr>
          <p:cNvSpPr txBox="1"/>
          <p:nvPr/>
        </p:nvSpPr>
        <p:spPr>
          <a:xfrm>
            <a:off x="9350460" y="1098845"/>
            <a:ext cx="2783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FF0000"/>
                </a:solidFill>
              </a:rPr>
              <a:t>B.1 Wertschöpfung 1 Punkt</a:t>
            </a:r>
          </a:p>
          <a:p>
            <a:r>
              <a:rPr lang="de-DE" sz="1400">
                <a:solidFill>
                  <a:srgbClr val="FF0000"/>
                </a:solidFill>
              </a:rPr>
              <a:t>Da mit der reinen Konzepterstellung keine hohe Wertschöpfungswirkung erzielt wird, sondern erst mit der möglichen Umsetzung</a:t>
            </a:r>
          </a:p>
        </p:txBody>
      </p:sp>
    </p:spTree>
    <p:extLst>
      <p:ext uri="{BB962C8B-B14F-4D97-AF65-F5344CB8AC3E}">
        <p14:creationId xmlns:p14="http://schemas.microsoft.com/office/powerpoint/2010/main" val="2977183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Projektbeschluss: Horst – Bürgerinnen- und Bürgerbus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Träger: Gemeinde Horst</a:t>
            </a:r>
            <a:r>
              <a:rPr lang="de-DE" sz="1800" i="1" dirty="0">
                <a:solidFill>
                  <a:srgbClr val="C00000"/>
                </a:solidFill>
              </a:rPr>
              <a:t>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Investition: </a:t>
            </a:r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98.500,00 €</a:t>
            </a:r>
            <a:r>
              <a:rPr lang="de-DE" sz="1800" dirty="0"/>
              <a:t> brutto</a:t>
            </a:r>
          </a:p>
          <a:p>
            <a:pPr marL="0" indent="0">
              <a:buNone/>
            </a:pPr>
            <a:r>
              <a:rPr lang="de-DE" sz="1800" dirty="0"/>
              <a:t>Beantragte Förderung: 51.470,59 €, 70 % </a:t>
            </a:r>
            <a:br>
              <a:rPr lang="de-DE" sz="1800" dirty="0"/>
            </a:br>
            <a:r>
              <a:rPr lang="de-DE" sz="1800" dirty="0"/>
              <a:t>		      (+ 10 %, da modellhaft)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sz="1800" b="0" u="sng" dirty="0"/>
              <a:t>Fördermaßnahme</a:t>
            </a:r>
            <a:r>
              <a:rPr lang="de-DE" sz="1800" b="0" dirty="0"/>
              <a:t>:</a:t>
            </a:r>
          </a:p>
          <a:p>
            <a:r>
              <a:rPr lang="de-DE" sz="1800" b="0" dirty="0"/>
              <a:t>Anschaffung eines E-Fahrzeuges sowie einer Wallbox</a:t>
            </a:r>
          </a:p>
          <a:p>
            <a:pPr marL="0" indent="0">
              <a:buNone/>
            </a:pPr>
            <a:r>
              <a:rPr lang="de-DE" sz="1800" b="0" u="sng" dirty="0"/>
              <a:t>Entwicklungsziel</a:t>
            </a:r>
            <a:r>
              <a:rPr lang="de-DE" sz="1800" b="0" dirty="0"/>
              <a:t>:</a:t>
            </a:r>
          </a:p>
          <a:p>
            <a:r>
              <a:rPr lang="de-DE" sz="1800" b="0" dirty="0"/>
              <a:t>Stärkung der Nahmobilität</a:t>
            </a:r>
          </a:p>
          <a:p>
            <a:r>
              <a:rPr lang="de-DE" sz="1800" b="0" dirty="0"/>
              <a:t>Fahrmöglichkeit für Ältere und Bewegungseingeschränkte</a:t>
            </a:r>
            <a:br>
              <a:rPr lang="de-DE" sz="1800" b="0" dirty="0"/>
            </a:br>
            <a:r>
              <a:rPr lang="de-DE" sz="1800" b="0" dirty="0"/>
              <a:t>(Ärzt:innen, Einkaufsläden, Dienstleistungen, Knotenpunkte)</a:t>
            </a:r>
          </a:p>
          <a:p>
            <a:r>
              <a:rPr lang="de-DE" sz="1800" b="0" dirty="0"/>
              <a:t>Minimierung der CO</a:t>
            </a:r>
            <a:r>
              <a:rPr lang="de-DE" sz="1800" b="0" baseline="-25000" dirty="0"/>
              <a:t>2</a:t>
            </a:r>
            <a:r>
              <a:rPr lang="de-DE" sz="1800" b="0" dirty="0"/>
              <a:t>-Emissionen durch ein E-Fahrzeug</a:t>
            </a:r>
          </a:p>
          <a:p>
            <a:pPr marL="0" indent="0">
              <a:buNone/>
            </a:pPr>
            <a:r>
              <a:rPr lang="de-DE" sz="1800" b="0" u="sng" dirty="0"/>
              <a:t>Zielerreichung im Kernthema „nachhaltig gut leben“</a:t>
            </a:r>
          </a:p>
          <a:p>
            <a:r>
              <a:rPr lang="de-DE" sz="1800" b="0" dirty="0"/>
              <a:t>Sicherung, Weiterentwicklung und Verbesserung der Grundversorgung</a:t>
            </a:r>
          </a:p>
          <a:p>
            <a:r>
              <a:rPr lang="de-DE" sz="1800" b="0" dirty="0"/>
              <a:t>Gestaltung der Veränderung in Ehrenamt, Gemeinschaft, bürgerschaftlichem Engagement, Teilhabe und Kultur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9660276-413E-F5FA-ED05-02E3786DC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031" y="254588"/>
            <a:ext cx="578374" cy="584873"/>
          </a:xfrm>
          <a:prstGeom prst="rect">
            <a:avLst/>
          </a:prstGeom>
        </p:spPr>
      </p:pic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0B3DB952-C20D-FECD-252B-27673B250F93}"/>
              </a:ext>
            </a:extLst>
          </p:cNvPr>
          <p:cNvSpPr/>
          <p:nvPr/>
        </p:nvSpPr>
        <p:spPr>
          <a:xfrm>
            <a:off x="6865624" y="1725497"/>
            <a:ext cx="4579615" cy="1083694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Warnung Silhouette">
            <a:extLst>
              <a:ext uri="{FF2B5EF4-FFF2-40B4-BE49-F238E27FC236}">
                <a16:creationId xmlns:a16="http://schemas.microsoft.com/office/drawing/2014/main" id="{C48855E9-3C6A-5DCE-75DC-F82798362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0" y="1190985"/>
            <a:ext cx="457200" cy="4572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0EB2799-9434-9100-BD80-7CD39D470EAD}"/>
              </a:ext>
            </a:extLst>
          </p:cNvPr>
          <p:cNvSpPr txBox="1"/>
          <p:nvPr/>
        </p:nvSpPr>
        <p:spPr>
          <a:xfrm flipH="1">
            <a:off x="6865625" y="1731973"/>
            <a:ext cx="4579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effectLst/>
              </a:rPr>
              <a:t>„Dörpsmobilförderung“: E-Mobilerwerb für gemeinschaftliche Dörpsmobilvorhaben bis 20.000 €,</a:t>
            </a:r>
            <a:br>
              <a:rPr lang="de-DE" sz="1600" i="1" dirty="0"/>
            </a:br>
            <a:r>
              <a:rPr lang="de-DE" sz="1600" i="1" dirty="0">
                <a:effectLst/>
              </a:rPr>
              <a:t>sofern Leasing nicht sinnvoller ist.“</a:t>
            </a:r>
          </a:p>
          <a:p>
            <a:r>
              <a:rPr lang="de-DE" sz="1600" b="1" dirty="0"/>
              <a:t>Diskussion: gleiche Voraussetzung für Bürgerbusse?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415A23B-FADF-E97C-6752-66DC93C00541}"/>
              </a:ext>
            </a:extLst>
          </p:cNvPr>
          <p:cNvSpPr/>
          <p:nvPr/>
        </p:nvSpPr>
        <p:spPr>
          <a:xfrm>
            <a:off x="6865624" y="2949844"/>
            <a:ext cx="4579615" cy="1598405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D33C24-93FE-FDF7-137A-357E50D325B4}"/>
              </a:ext>
            </a:extLst>
          </p:cNvPr>
          <p:cNvSpPr txBox="1"/>
          <p:nvPr/>
        </p:nvSpPr>
        <p:spPr>
          <a:xfrm flipH="1">
            <a:off x="7002785" y="2966440"/>
            <a:ext cx="4579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effectLst/>
              </a:rPr>
              <a:t>Begründung der Gemeinde zum Kauf: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/>
              <a:t>eigener Besitz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/>
              <a:t>keine Begrenzung der Kilometer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/>
              <a:t>keine Vertragswerkstatt/Vertragsversicherung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/>
              <a:t>Möglichkeit zur Individualisierung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/>
              <a:t>Möglichkeit zum Verkauf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CC87464A-7B81-D4BD-F7F1-AFD5D4F76EA4}"/>
              </a:ext>
            </a:extLst>
          </p:cNvPr>
          <p:cNvSpPr/>
          <p:nvPr/>
        </p:nvSpPr>
        <p:spPr>
          <a:xfrm>
            <a:off x="6865624" y="4648716"/>
            <a:ext cx="4579615" cy="545454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603A774-15DC-AEFB-298C-C14B26954399}"/>
              </a:ext>
            </a:extLst>
          </p:cNvPr>
          <p:cNvSpPr txBox="1"/>
          <p:nvPr/>
        </p:nvSpPr>
        <p:spPr>
          <a:xfrm flipH="1">
            <a:off x="6946539" y="4752166"/>
            <a:ext cx="4407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/>
              <a:t>Leasing nach Bewilligung bis Lieferung angestrebt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56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Projektbeschluss: Horst – Bürgerinnen- und Bürgerbus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A34F50-BD56-7BF6-E2B4-DAFE9971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1600" y="255600"/>
            <a:ext cx="578374" cy="584873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91CBC3CD-D05C-851C-08EE-C818450D6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58119"/>
              </p:ext>
            </p:extLst>
          </p:nvPr>
        </p:nvGraphicFramePr>
        <p:xfrm>
          <a:off x="487321" y="1065115"/>
          <a:ext cx="7716837" cy="580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62038" imgH="4330790" progId="Word.Document.12">
                  <p:embed/>
                </p:oleObj>
              </mc:Choice>
              <mc:Fallback>
                <p:oleObj name="Document" r:id="rId4" imgW="5762038" imgH="4330790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91CBC3CD-D05C-851C-08EE-C818450D6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321" y="1065115"/>
                        <a:ext cx="7716837" cy="580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DBF6ADF-65F2-EB49-1F4A-F520AAEBA643}"/>
              </a:ext>
            </a:extLst>
          </p:cNvPr>
          <p:cNvSpPr txBox="1"/>
          <p:nvPr/>
        </p:nvSpPr>
        <p:spPr>
          <a:xfrm>
            <a:off x="8305303" y="2565791"/>
            <a:ext cx="202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5 Punkte in A.2. = + 10 %</a:t>
            </a:r>
          </a:p>
        </p:txBody>
      </p:sp>
      <p:pic>
        <p:nvPicPr>
          <p:cNvPr id="9" name="Grafik 8" descr="Pfeil: Nach rechts drehen mit einfarbiger Füllung">
            <a:extLst>
              <a:ext uri="{FF2B5EF4-FFF2-40B4-BE49-F238E27FC236}">
                <a16:creationId xmlns:a16="http://schemas.microsoft.com/office/drawing/2014/main" id="{21F42CF1-23AC-97C2-B7FE-AC97B5C36A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7741" y="2310714"/>
            <a:ext cx="255077" cy="25507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80CF00-B56B-B5DF-244E-041E329D8A89}"/>
              </a:ext>
            </a:extLst>
          </p:cNvPr>
          <p:cNvSpPr/>
          <p:nvPr/>
        </p:nvSpPr>
        <p:spPr>
          <a:xfrm>
            <a:off x="8329113" y="2565791"/>
            <a:ext cx="1862487" cy="365125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5823F38D-09EE-88E5-2DE5-5D171ACD86F1}"/>
              </a:ext>
            </a:extLst>
          </p:cNvPr>
          <p:cNvSpPr/>
          <p:nvPr/>
        </p:nvSpPr>
        <p:spPr>
          <a:xfrm rot="10800000">
            <a:off x="8420027" y="5427357"/>
            <a:ext cx="3599148" cy="101566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C8D57C-330D-FB13-6118-37FF73D3FC0D}"/>
              </a:ext>
            </a:extLst>
          </p:cNvPr>
          <p:cNvSpPr txBox="1"/>
          <p:nvPr/>
        </p:nvSpPr>
        <p:spPr>
          <a:xfrm>
            <a:off x="8835695" y="5372772"/>
            <a:ext cx="32588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drei Kernthemenbereichen: Grundversorgungswirkung, geschaffenes Grundversorgungsangebot, Stärkung von Ehrenamt &amp; Gemeinschaft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einziges Angebot in der Gemeinde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9097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5" y="70303"/>
            <a:ext cx="9641441" cy="452606"/>
          </a:xfrm>
        </p:spPr>
        <p:txBody>
          <a:bodyPr/>
          <a:lstStyle/>
          <a:p>
            <a:r>
              <a:rPr lang="de-DE" dirty="0"/>
              <a:t>4. Projektbeschluss: Puls – </a:t>
            </a:r>
            <a:br>
              <a:rPr lang="de-DE" dirty="0"/>
            </a:br>
            <a:r>
              <a:rPr lang="de-DE" dirty="0"/>
              <a:t>Photovoltaikanlage Multifunktionshaus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27471-57D7-4C13-8436-24B2F997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/>
              <a:t>Träger: Gemeinde Puls</a:t>
            </a:r>
            <a:r>
              <a:rPr lang="de-DE" sz="1800" i="1">
                <a:solidFill>
                  <a:srgbClr val="C00000"/>
                </a:solidFill>
              </a:rPr>
              <a:t>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Investition</a:t>
            </a:r>
            <a:r>
              <a:rPr lang="de-DE" sz="1800"/>
              <a:t>: 55.118,50</a:t>
            </a:r>
            <a:r>
              <a:rPr lang="de-D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€</a:t>
            </a:r>
            <a:r>
              <a:rPr lang="de-DE" sz="1800"/>
              <a:t> </a:t>
            </a:r>
            <a:r>
              <a:rPr lang="de-DE" sz="1800" dirty="0"/>
              <a:t>brutto</a:t>
            </a:r>
          </a:p>
          <a:p>
            <a:pPr marL="0" indent="0">
              <a:buNone/>
            </a:pPr>
            <a:r>
              <a:rPr lang="de-DE" sz="1800" dirty="0"/>
              <a:t>Beantragte Förderung</a:t>
            </a:r>
            <a:r>
              <a:rPr lang="de-DE" sz="1800"/>
              <a:t>: 27.790,84 €, 60 %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sz="1800" b="0" u="sng" dirty="0"/>
              <a:t>Fördermaßnahme</a:t>
            </a:r>
            <a:r>
              <a:rPr lang="de-DE" sz="1800" b="0" dirty="0"/>
              <a:t>:</a:t>
            </a:r>
          </a:p>
          <a:p>
            <a:r>
              <a:rPr lang="de-DE" sz="1800" b="0"/>
              <a:t>Errichtung einer Photovoltaikanlage (ca. 29,97 kwP) nebst Stromspeicher auf dem Multifunktionshaus</a:t>
            </a:r>
          </a:p>
          <a:p>
            <a:pPr marL="0" indent="0">
              <a:buNone/>
            </a:pPr>
            <a:r>
              <a:rPr lang="de-DE" sz="1800" b="0" u="sng"/>
              <a:t>Entwicklungsziel</a:t>
            </a:r>
            <a:r>
              <a:rPr lang="de-DE" sz="1800" b="0"/>
              <a:t>:</a:t>
            </a:r>
          </a:p>
          <a:p>
            <a:r>
              <a:rPr lang="de-DE" sz="1800" b="0"/>
              <a:t>Erzeugung von ca. 29.421 kWh/Jahr Strom aus Sonnenenergie und Reduktion der CO2-Emissionen von jährlich ca. 13.826 kg</a:t>
            </a:r>
          </a:p>
          <a:p>
            <a:r>
              <a:rPr lang="de-DE" sz="1800" b="0"/>
              <a:t>Eigenverbrauch ca. 15.999 kWh, keine EEG-Vergütung</a:t>
            </a:r>
          </a:p>
          <a:p>
            <a:pPr marL="0" indent="0">
              <a:buNone/>
            </a:pPr>
            <a:r>
              <a:rPr lang="de-DE" sz="1800" b="0" u="sng"/>
              <a:t>Zielerreichung im Kernthema „Klimaschutznetzwerk Steinburg“</a:t>
            </a:r>
          </a:p>
          <a:p>
            <a:r>
              <a:rPr lang="de-DE" sz="1800" b="0"/>
              <a:t>Nutzung erneuerbarer Energien in öffentlicher Trägerschaft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D67D7D-8540-4BDF-2982-B510AF17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E05C6F5-D37A-D9FD-A35E-A8CB7EA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439205-4086-8DA8-2247-A0EAA6F44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875" y="393896"/>
            <a:ext cx="554925" cy="49219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627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Bericht der Geschäftsstelle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C3B6D5-DEED-8513-8881-28F955B25592}"/>
              </a:ext>
            </a:extLst>
          </p:cNvPr>
          <p:cNvSpPr txBox="1">
            <a:spLocks/>
          </p:cNvSpPr>
          <p:nvPr/>
        </p:nvSpPr>
        <p:spPr>
          <a:xfrm>
            <a:off x="296204" y="1007529"/>
            <a:ext cx="11354327" cy="5408019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Termine Geschäftsstelle</a:t>
            </a:r>
          </a:p>
          <a:p>
            <a:r>
              <a:rPr lang="de-DE" sz="1800" b="0" dirty="0"/>
              <a:t>MarktTreff – Vorstellung derzeitiger Maßnahmen und Beratungen über Ingwer Seelhoff, ews</a:t>
            </a:r>
          </a:p>
          <a:p>
            <a:r>
              <a:rPr lang="de-DE" sz="1800" b="0" dirty="0"/>
              <a:t>14.03.23 Fischwirtschaftsgebiet Glückstadt, Abstimmung Fr. Brockmüller (Stadtmarketing)</a:t>
            </a:r>
          </a:p>
          <a:p>
            <a:pPr lvl="1"/>
            <a:r>
              <a:rPr lang="de-DE" sz="1800" dirty="0"/>
              <a:t>Mittelbindung bis 30.06.2024</a:t>
            </a:r>
          </a:p>
          <a:p>
            <a:pPr lvl="1"/>
            <a:r>
              <a:rPr lang="de-DE" sz="1800" b="0" dirty="0"/>
              <a:t>Honora</a:t>
            </a:r>
            <a:r>
              <a:rPr lang="de-DE" sz="1800" dirty="0"/>
              <a:t>r für Geschäftsführung wird zu 100 % vom Land finanziert</a:t>
            </a:r>
          </a:p>
          <a:p>
            <a:pPr lvl="1"/>
            <a:endParaRPr lang="de-DE" sz="1800" dirty="0"/>
          </a:p>
          <a:p>
            <a:pPr lvl="1"/>
            <a:endParaRPr lang="de-DE" sz="1800" b="0" dirty="0"/>
          </a:p>
          <a:p>
            <a:pPr lvl="1"/>
            <a:endParaRPr lang="de-DE" sz="1800" dirty="0"/>
          </a:p>
          <a:p>
            <a:pPr lvl="1"/>
            <a:endParaRPr lang="de-DE" sz="1800" b="0" dirty="0"/>
          </a:p>
          <a:p>
            <a:r>
              <a:rPr lang="de-DE" sz="1800" b="0" dirty="0"/>
              <a:t>16.03.23 Projektgespräche Maschinenringe – Lebensmittelautomaten (</a:t>
            </a:r>
            <a:r>
              <a:rPr lang="de-DE" sz="1800" b="0" dirty="0" err="1"/>
              <a:t>Regiomat</a:t>
            </a:r>
            <a:r>
              <a:rPr lang="de-DE" sz="1800" b="0" dirty="0"/>
              <a:t>)</a:t>
            </a:r>
          </a:p>
          <a:p>
            <a:r>
              <a:rPr lang="de-DE" sz="1800" b="0" dirty="0"/>
              <a:t>21.03.23 Projektgespräch Hofkäserei „Stördeich“ Beidenfleth</a:t>
            </a:r>
          </a:p>
          <a:p>
            <a:r>
              <a:rPr lang="de-DE" sz="1800" b="0" dirty="0"/>
              <a:t>24.04.23 Abstimmung Landesamt neue Förderperiode</a:t>
            </a:r>
          </a:p>
          <a:p>
            <a:r>
              <a:rPr lang="de-DE" sz="1800" b="0" dirty="0"/>
              <a:t>09.05.23 Projektgespräch MBS Campuskonzept</a:t>
            </a:r>
          </a:p>
          <a:p>
            <a:r>
              <a:rPr lang="de-DE" sz="1800" b="0" dirty="0"/>
              <a:t>15.05.23 Gespräch LEADER-Richtlinienentwürfe und Schwerpunkte neue Förderperiode</a:t>
            </a:r>
          </a:p>
          <a:p>
            <a:r>
              <a:rPr lang="de-DE" sz="1800" b="0" dirty="0"/>
              <a:t>23.05.23 </a:t>
            </a:r>
            <a:r>
              <a:rPr lang="de-DE" sz="1800" b="0" dirty="0" err="1"/>
              <a:t>WiSo</a:t>
            </a:r>
            <a:r>
              <a:rPr lang="de-DE" sz="1800" b="0" dirty="0"/>
              <a:t>-Partner-Info LPLR</a:t>
            </a:r>
          </a:p>
          <a:p>
            <a:r>
              <a:rPr lang="de-DE" sz="1800" b="0" dirty="0"/>
              <a:t>Beirat Zukunft der Niederungen und Sitzung mit Landwirtschaft in der Wilstermarsch</a:t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28AC56-8302-0EF9-27AD-B242B557853D}"/>
              </a:ext>
            </a:extLst>
          </p:cNvPr>
          <p:cNvSpPr txBox="1"/>
          <p:nvPr/>
        </p:nvSpPr>
        <p:spPr>
          <a:xfrm>
            <a:off x="41808" y="2831313"/>
            <a:ext cx="7079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lvl="1" indent="0">
              <a:buNone/>
            </a:pPr>
            <a:r>
              <a:rPr lang="de-DE" sz="2200" b="1" u="sng" dirty="0">
                <a:solidFill>
                  <a:srgbClr val="FF0000"/>
                </a:solidFill>
              </a:rPr>
              <a:t>Einstimmiger Beschluss</a:t>
            </a:r>
          </a:p>
          <a:p>
            <a:pPr marL="457177" lvl="1" indent="0">
              <a:buNone/>
            </a:pPr>
            <a:r>
              <a:rPr lang="de-DE" sz="2200" b="1" dirty="0">
                <a:solidFill>
                  <a:srgbClr val="FF0000"/>
                </a:solidFill>
              </a:rPr>
              <a:t>Der Vorstand beschließt, dass der Vorsitzende den Antrag für den Geschäftsstellenauftrag der FLAG stellt </a:t>
            </a:r>
          </a:p>
          <a:p>
            <a:endParaRPr lang="de-DE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4D5DEF9-91A1-BAFB-C15E-D0F265466B1C}"/>
              </a:ext>
            </a:extLst>
          </p:cNvPr>
          <p:cNvSpPr/>
          <p:nvPr/>
        </p:nvSpPr>
        <p:spPr>
          <a:xfrm>
            <a:off x="388625" y="2831313"/>
            <a:ext cx="6663657" cy="1128775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Kommentar (wichtig) Silhouette">
            <a:extLst>
              <a:ext uri="{FF2B5EF4-FFF2-40B4-BE49-F238E27FC236}">
                <a16:creationId xmlns:a16="http://schemas.microsoft.com/office/drawing/2014/main" id="{A60B0E6E-AED1-B7A7-A706-FE2FD786E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5548" y="2780810"/>
            <a:ext cx="599702" cy="599702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764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0026-8665-491C-A799-199638E8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5" y="80942"/>
            <a:ext cx="9641441" cy="452606"/>
          </a:xfrm>
        </p:spPr>
        <p:txBody>
          <a:bodyPr/>
          <a:lstStyle/>
          <a:p>
            <a:r>
              <a:rPr lang="de-DE" dirty="0"/>
              <a:t>4. Projektbeschluss: Puls – </a:t>
            </a:r>
            <a:br>
              <a:rPr lang="de-DE" dirty="0"/>
            </a:br>
            <a:r>
              <a:rPr lang="de-DE" dirty="0"/>
              <a:t>Photovoltaikanlage Multifunktionshaus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A706C-F200-4CEC-5B38-A96BAD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4ABC9E-52D5-EFFB-C1BE-07C0F39D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FA916D6-6789-82CE-2D97-43FDA33D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875" y="393896"/>
            <a:ext cx="554925" cy="492194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75E1C6B-DABF-07A7-762A-7D965AD4E5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7780"/>
              </p:ext>
            </p:extLst>
          </p:nvPr>
        </p:nvGraphicFramePr>
        <p:xfrm>
          <a:off x="-10675" y="1057863"/>
          <a:ext cx="9067800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926010" imgH="4347350" progId="Word.Document.12">
                  <p:embed/>
                </p:oleObj>
              </mc:Choice>
              <mc:Fallback>
                <p:oleObj name="Document" r:id="rId4" imgW="6926010" imgH="4347350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91CBC3CD-D05C-851C-08EE-C818450D6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675" y="1057863"/>
                        <a:ext cx="9067800" cy="569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456B68FA-24AA-3D2B-8CE7-BD6F868B3832}"/>
              </a:ext>
            </a:extLst>
          </p:cNvPr>
          <p:cNvSpPr/>
          <p:nvPr/>
        </p:nvSpPr>
        <p:spPr>
          <a:xfrm rot="10800000">
            <a:off x="8773143" y="5326580"/>
            <a:ext cx="3349727" cy="1015664"/>
          </a:xfrm>
          <a:prstGeom prst="homePlate">
            <a:avLst/>
          </a:prstGeom>
          <a:noFill/>
          <a:ln>
            <a:solidFill>
              <a:srgbClr val="00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E23D2B6-6D71-93E7-75BA-E534447AC27D}"/>
              </a:ext>
            </a:extLst>
          </p:cNvPr>
          <p:cNvSpPr txBox="1"/>
          <p:nvPr/>
        </p:nvSpPr>
        <p:spPr>
          <a:xfrm>
            <a:off x="9235572" y="5364291"/>
            <a:ext cx="2984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/>
              <a:t>Begründung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einem Kernthemenbereich: Erzeugung erneuerbarer Energien in öffentlichen Einrichtungen innerorts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/>
              <a:t>Wirkung in Steinburger Sonnengemeinschaft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97CBCD06-2EF1-B2B3-127F-96024794C622}"/>
              </a:ext>
            </a:extLst>
          </p:cNvPr>
          <p:cNvSpPr/>
          <p:nvPr/>
        </p:nvSpPr>
        <p:spPr>
          <a:xfrm>
            <a:off x="8926036" y="1164834"/>
            <a:ext cx="391032" cy="1791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F3FBED-E264-EE1E-44A0-3677A12D732B}"/>
              </a:ext>
            </a:extLst>
          </p:cNvPr>
          <p:cNvSpPr txBox="1"/>
          <p:nvPr/>
        </p:nvSpPr>
        <p:spPr>
          <a:xfrm>
            <a:off x="9351394" y="1114411"/>
            <a:ext cx="2783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FF0000"/>
                </a:solidFill>
              </a:rPr>
              <a:t>B.1. 1 Punkt Wertschöpfung</a:t>
            </a:r>
          </a:p>
          <a:p>
            <a:r>
              <a:rPr lang="de-DE" sz="1400">
                <a:solidFill>
                  <a:srgbClr val="FF0000"/>
                </a:solidFill>
              </a:rPr>
              <a:t>Da der überschüssige erzeugte Strom mittels Einspeisung vergütet wird</a:t>
            </a:r>
          </a:p>
        </p:txBody>
      </p:sp>
    </p:spTree>
    <p:extLst>
      <p:ext uri="{BB962C8B-B14F-4D97-AF65-F5344CB8AC3E}">
        <p14:creationId xmlns:p14="http://schemas.microsoft.com/office/powerpoint/2010/main" val="3004365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Projektbeschlüsse: Mittelbindung nach Beschluss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31</a:t>
            </a:fld>
            <a:endParaRPr lang="de-DE"/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8F13FCAA-0CBF-5852-4CEA-434A0114A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24859"/>
              </p:ext>
            </p:extLst>
          </p:nvPr>
        </p:nvGraphicFramePr>
        <p:xfrm>
          <a:off x="533726" y="1464212"/>
          <a:ext cx="9920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22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  <a:gridCol w="1568895">
                  <a:extLst>
                    <a:ext uri="{9D8B030D-6E8A-4147-A177-3AD203B41FA5}">
                      <a16:colId xmlns:a16="http://schemas.microsoft.com/office/drawing/2014/main" val="2104132131"/>
                    </a:ext>
                  </a:extLst>
                </a:gridCol>
                <a:gridCol w="1860261">
                  <a:extLst>
                    <a:ext uri="{9D8B030D-6E8A-4147-A177-3AD203B41FA5}">
                      <a16:colId xmlns:a16="http://schemas.microsoft.com/office/drawing/2014/main" val="2433951925"/>
                    </a:ext>
                  </a:extLst>
                </a:gridCol>
                <a:gridCol w="1569828">
                  <a:extLst>
                    <a:ext uri="{9D8B030D-6E8A-4147-A177-3AD203B41FA5}">
                      <a16:colId xmlns:a16="http://schemas.microsoft.com/office/drawing/2014/main" val="3383513808"/>
                    </a:ext>
                  </a:extLst>
                </a:gridCol>
                <a:gridCol w="1568895">
                  <a:extLst>
                    <a:ext uri="{9D8B030D-6E8A-4147-A177-3AD203B41FA5}">
                      <a16:colId xmlns:a16="http://schemas.microsoft.com/office/drawing/2014/main" val="1181022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Jahr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gebunden (abs.)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gebunden (%)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frei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Gesamt (inkl. GS + Puffer)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1.925.000 €</a:t>
                      </a:r>
                      <a:endParaRPr lang="de-DE" dirty="0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526.747,33 €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37,7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1.398.252,70 €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0244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2A1D7D90-EDA8-3989-E1C9-E20FE47C4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89992"/>
              </p:ext>
            </p:extLst>
          </p:nvPr>
        </p:nvGraphicFramePr>
        <p:xfrm>
          <a:off x="524298" y="2293690"/>
          <a:ext cx="992060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050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  <a:gridCol w="1559597">
                  <a:extLst>
                    <a:ext uri="{9D8B030D-6E8A-4147-A177-3AD203B41FA5}">
                      <a16:colId xmlns:a16="http://schemas.microsoft.com/office/drawing/2014/main" val="2104132131"/>
                    </a:ext>
                  </a:extLst>
                </a:gridCol>
                <a:gridCol w="1862541">
                  <a:extLst>
                    <a:ext uri="{9D8B030D-6E8A-4147-A177-3AD203B41FA5}">
                      <a16:colId xmlns:a16="http://schemas.microsoft.com/office/drawing/2014/main" val="2433951925"/>
                    </a:ext>
                  </a:extLst>
                </a:gridCol>
                <a:gridCol w="1570816">
                  <a:extLst>
                    <a:ext uri="{9D8B030D-6E8A-4147-A177-3AD203B41FA5}">
                      <a16:colId xmlns:a16="http://schemas.microsoft.com/office/drawing/2014/main" val="3383513808"/>
                    </a:ext>
                  </a:extLst>
                </a:gridCol>
                <a:gridCol w="1559597">
                  <a:extLst>
                    <a:ext uri="{9D8B030D-6E8A-4147-A177-3AD203B41FA5}">
                      <a16:colId xmlns:a16="http://schemas.microsoft.com/office/drawing/2014/main" val="1181022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Kernthema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gebunden (abs.)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gebunden (%)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frei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  <a:tr h="229572"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         Nachhaltig gut leben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525.000 €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420.334,65 €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80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104.665,35 €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02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         Nachhaltig gut wirtschaften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200.000 €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78.621,84 €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39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121.378,16 €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578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         Nachhaltig Holstein   </a:t>
                      </a:r>
                    </a:p>
                    <a:p>
                      <a:pPr algn="l"/>
                      <a:r>
                        <a:rPr lang="de-DE"/>
                        <a:t>         erleben &amp; genießen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200.000 €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0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200.000 €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4286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         Klimaschutznetzwerk </a:t>
                      </a:r>
                    </a:p>
                    <a:p>
                      <a:pPr algn="l"/>
                      <a:r>
                        <a:rPr lang="de-DE"/>
                        <a:t>         Steinburg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27.790,84 €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5,5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472.209,16 €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35741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6917550E-AA1B-64CD-0C55-5A7188B6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184" y="2621152"/>
            <a:ext cx="402188" cy="40670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21A0BC2-7D92-5149-1D4B-21B3D2192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120" y="2623788"/>
            <a:ext cx="411496" cy="42292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05C326D-B966-464E-0039-D6A423653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196" y="3028885"/>
            <a:ext cx="406708" cy="4067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1284D25-1A85-4A61-2330-ABFA7057D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540" y="3533672"/>
            <a:ext cx="366832" cy="36683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30CA744-DE1F-3B7E-A52F-D8AFC3D03A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99" y="4108812"/>
            <a:ext cx="485606" cy="4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15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18919-8613-4088-9D57-61F7A1A2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5. Projektanfragen</a:t>
            </a:r>
            <a:br>
              <a:rPr lang="de-DE">
                <a:solidFill>
                  <a:srgbClr val="C00000"/>
                </a:solidFill>
              </a:rPr>
            </a:b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264A01-3925-409C-BC21-0C1BD87EF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Krempe – Ehrenamtsmanagerin</a:t>
            </a:r>
          </a:p>
          <a:p>
            <a:pPr lvl="1">
              <a:lnSpc>
                <a:spcPct val="100000"/>
              </a:lnSpc>
            </a:pPr>
            <a:r>
              <a:rPr lang="de-DE" sz="1700" dirty="0"/>
              <a:t>beratende Anlaufstelle für Vereine (ca. 30 im Raum Krempe)</a:t>
            </a:r>
          </a:p>
          <a:p>
            <a:pPr lvl="1">
              <a:lnSpc>
                <a:spcPct val="100000"/>
              </a:lnSpc>
            </a:pPr>
            <a:r>
              <a:rPr lang="de-DE" sz="1700" dirty="0"/>
              <a:t>zur Unterstützung, Motivation, Koordination (Nachwuchs generieren, Veranstaltungen ausrichten)</a:t>
            </a:r>
          </a:p>
          <a:p>
            <a:pPr lvl="1">
              <a:lnSpc>
                <a:spcPct val="100000"/>
              </a:lnSpc>
            </a:pPr>
            <a:r>
              <a:rPr lang="de-DE" sz="1700"/>
              <a:t>Antrag voraussichtlic</a:t>
            </a:r>
            <a:r>
              <a:rPr lang="de-DE" sz="1700" dirty="0"/>
              <a:t>h</a:t>
            </a:r>
            <a:r>
              <a:rPr lang="de-DE" sz="1700"/>
              <a:t> </a:t>
            </a:r>
            <a:r>
              <a:rPr lang="de-DE" sz="1700" dirty="0"/>
              <a:t>Sept./Dez.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Krempe – Lagerhalle bauen/mieten für Vereinsequipment</a:t>
            </a:r>
          </a:p>
          <a:p>
            <a:pPr lvl="1">
              <a:lnSpc>
                <a:spcPct val="100000"/>
              </a:lnSpc>
            </a:pPr>
            <a:r>
              <a:rPr lang="de-DE" sz="1700" dirty="0"/>
              <a:t>barrierearme Lagermöglichkeit für gemeinschaftliche Ausrüstung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landwirtschaftliche Beratungsringe – digitale Vereins-/</a:t>
            </a:r>
            <a:r>
              <a:rPr lang="de-DE" sz="2000" dirty="0" err="1"/>
              <a:t>mitgliederverwaltung</a:t>
            </a:r>
            <a:r>
              <a:rPr lang="de-DE" sz="2000" dirty="0"/>
              <a:t> (über Landwirtschaftskammer)</a:t>
            </a:r>
          </a:p>
          <a:p>
            <a:pPr lvl="1">
              <a:lnSpc>
                <a:spcPct val="100000"/>
              </a:lnSpc>
            </a:pPr>
            <a:r>
              <a:rPr lang="de-DE" sz="1700" dirty="0"/>
              <a:t>digitale Aufbereitung von Veranstaltungen (inkl. Anmeldung/Bezahlung), Serviceportal, Pflege der Mitglieder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Photovoltaikanlage FWGH Altenmoor</a:t>
            </a:r>
          </a:p>
          <a:p>
            <a:pPr lvl="1"/>
            <a:r>
              <a:rPr lang="de-DE" sz="1700" dirty="0"/>
              <a:t>Installation PV-Anlage mit Wärmepumpe</a:t>
            </a:r>
          </a:p>
          <a:p>
            <a:pPr lvl="1"/>
            <a:endParaRPr lang="de-DE" sz="1700" dirty="0"/>
          </a:p>
          <a:p>
            <a:pPr lvl="1"/>
            <a:endParaRPr lang="de-DE" sz="17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Münsterdorf – Gemeindemanagerin</a:t>
            </a:r>
          </a:p>
          <a:p>
            <a:pPr lvl="1"/>
            <a:r>
              <a:rPr lang="de-DE" sz="1700" dirty="0"/>
              <a:t>Unterstützung der Vereine, Koordinierung des Ehrenamts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04C3A5-C44A-51D7-FC37-1A75E03C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98D615-7BAA-8357-97FC-0139BD5A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EAEA5F7-C4DD-8661-EAE0-7DD8846587BC}"/>
              </a:ext>
            </a:extLst>
          </p:cNvPr>
          <p:cNvSpPr/>
          <p:nvPr/>
        </p:nvSpPr>
        <p:spPr>
          <a:xfrm>
            <a:off x="7517217" y="2453954"/>
            <a:ext cx="2180421" cy="663590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C73F00-35A5-9998-3344-BA5A144E3F1C}"/>
              </a:ext>
            </a:extLst>
          </p:cNvPr>
          <p:cNvSpPr txBox="1"/>
          <p:nvPr/>
        </p:nvSpPr>
        <p:spPr>
          <a:xfrm flipH="1">
            <a:off x="7617480" y="2449363"/>
            <a:ext cx="218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Prüfung Förderung durch den Vorstand</a:t>
            </a:r>
          </a:p>
        </p:txBody>
      </p:sp>
      <p:pic>
        <p:nvPicPr>
          <p:cNvPr id="6" name="Grafik 5" descr="Warnung Silhouette">
            <a:extLst>
              <a:ext uri="{FF2B5EF4-FFF2-40B4-BE49-F238E27FC236}">
                <a16:creationId xmlns:a16="http://schemas.microsoft.com/office/drawing/2014/main" id="{AF4295B1-0C17-1449-7B33-A2411E920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600" y="2186472"/>
            <a:ext cx="457200" cy="457200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08A683B-52C1-25EC-F65D-B6B61DF0E2B2}"/>
              </a:ext>
            </a:extLst>
          </p:cNvPr>
          <p:cNvSpPr/>
          <p:nvPr/>
        </p:nvSpPr>
        <p:spPr>
          <a:xfrm>
            <a:off x="5148603" y="4291874"/>
            <a:ext cx="5665510" cy="1291188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5375009-1F2C-709B-DF9A-16F91886720F}"/>
              </a:ext>
            </a:extLst>
          </p:cNvPr>
          <p:cNvSpPr txBox="1"/>
          <p:nvPr/>
        </p:nvSpPr>
        <p:spPr>
          <a:xfrm flipH="1">
            <a:off x="5279792" y="4297076"/>
            <a:ext cx="55343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Diskussion:</a:t>
            </a:r>
            <a:r>
              <a:rPr lang="de-DE"/>
              <a:t> Wärmepumpe förderfähig?</a:t>
            </a:r>
            <a:br>
              <a:rPr lang="de-DE"/>
            </a:br>
            <a:r>
              <a:rPr lang="de-DE"/>
              <a:t>Vorbereitende Maßnahmen am Dach förderfähig?</a:t>
            </a:r>
          </a:p>
          <a:p>
            <a:r>
              <a:rPr lang="de-DE" sz="1700" i="1"/>
              <a:t>Förderung PV laut IES auf 30.000 € pro Maßnahme begrenzt</a:t>
            </a:r>
          </a:p>
        </p:txBody>
      </p:sp>
      <p:pic>
        <p:nvPicPr>
          <p:cNvPr id="12" name="Grafik 11" descr="Warnung Silhouette">
            <a:extLst>
              <a:ext uri="{FF2B5EF4-FFF2-40B4-BE49-F238E27FC236}">
                <a16:creationId xmlns:a16="http://schemas.microsoft.com/office/drawing/2014/main" id="{798DD4E3-BBC7-539A-50AC-2701870B1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3925045"/>
            <a:ext cx="457200" cy="4572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7923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18919-8613-4088-9D57-61F7A1A2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5. Projektanfragen</a:t>
            </a:r>
            <a:br>
              <a:rPr lang="de-DE">
                <a:solidFill>
                  <a:srgbClr val="C00000"/>
                </a:solidFill>
              </a:rPr>
            </a:b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264A01-3925-409C-BC21-0C1BD87EF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de-DE" sz="2000" dirty="0"/>
              <a:t>Kulturhaus Wilster – Erwerb von Immobilien nicht förderfähig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de-DE" sz="2000" dirty="0"/>
              <a:t>Ärztlicher Weiterbildungsverbund Kreis Steinburg, Projektgespräch 7.6.2023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04C3A5-C44A-51D7-FC37-1A75E03C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98D615-7BAA-8357-97FC-0139BD5A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505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0B936-BFE0-035C-7A0E-08C0CBC2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6. Sonstiges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28CD94-3233-42B3-2F03-52D79CB8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Nächste Mitgliederversammlung: Do., 14.09.2023</a:t>
            </a:r>
          </a:p>
          <a:p>
            <a:r>
              <a:rPr lang="de-DE"/>
              <a:t>Nächster </a:t>
            </a:r>
            <a:r>
              <a:rPr lang="de-DE" dirty="0"/>
              <a:t>Vorstand: Do</a:t>
            </a:r>
            <a:r>
              <a:rPr lang="de-DE"/>
              <a:t>., 25.09.2023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70A567-6B00-36EC-FE2F-9293E669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839ED-6D63-A7F5-233C-3EC59E61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02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Bericht der Geschäftsstelle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C3B6D5-DEED-8513-8881-28F955B25592}"/>
              </a:ext>
            </a:extLst>
          </p:cNvPr>
          <p:cNvSpPr txBox="1">
            <a:spLocks/>
          </p:cNvSpPr>
          <p:nvPr/>
        </p:nvSpPr>
        <p:spPr>
          <a:xfrm>
            <a:off x="296205" y="1315880"/>
            <a:ext cx="5707380" cy="288084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Brüsselreise</a:t>
            </a:r>
            <a:r>
              <a:rPr lang="de-DE" dirty="0"/>
              <a:t> 25.03.-28.03.2023</a:t>
            </a:r>
          </a:p>
          <a:p>
            <a:r>
              <a:rPr lang="de-DE" sz="2000" b="0" dirty="0"/>
              <a:t>Haus der Geschichte, Ausschuss der Regionen, Europaparlament</a:t>
            </a:r>
          </a:p>
          <a:p>
            <a:r>
              <a:rPr lang="de-DE" sz="2000" b="0" dirty="0"/>
              <a:t>Stadtführung, </a:t>
            </a:r>
            <a:r>
              <a:rPr lang="de-DE" sz="2000" b="0" dirty="0" err="1"/>
              <a:t>Chocolaterie</a:t>
            </a:r>
            <a:r>
              <a:rPr lang="de-DE" sz="2000" b="0" dirty="0"/>
              <a:t>, Gespräch</a:t>
            </a:r>
            <a:br>
              <a:rPr lang="de-DE" sz="2000" b="0" dirty="0"/>
            </a:br>
            <a:r>
              <a:rPr lang="de-DE" sz="2000" b="0" dirty="0"/>
              <a:t>und Essen mit </a:t>
            </a:r>
            <a:r>
              <a:rPr lang="de-DE" sz="2000" b="0" dirty="0" err="1"/>
              <a:t>MdEP</a:t>
            </a:r>
            <a:r>
              <a:rPr lang="de-DE" sz="2000" b="0" dirty="0"/>
              <a:t> Niclas Herbst</a:t>
            </a:r>
          </a:p>
          <a:p>
            <a:r>
              <a:rPr lang="de-DE" sz="2000" b="0" dirty="0"/>
              <a:t>Eröffnung LEADER-Ausstellung im Europaparlament mit Kabinett Schleswig-Holsteins und Abgeordneten:</a:t>
            </a:r>
          </a:p>
          <a:p>
            <a:pPr lvl="1"/>
            <a:r>
              <a:rPr lang="de-DE" sz="2000" dirty="0"/>
              <a:t>Plakate zu Projekten aus den 22 </a:t>
            </a:r>
            <a:r>
              <a:rPr lang="de-DE" sz="2000" dirty="0" err="1"/>
              <a:t>AktivRegionen</a:t>
            </a:r>
            <a:endParaRPr lang="de-DE" sz="2000" dirty="0"/>
          </a:p>
          <a:p>
            <a:pPr lvl="1"/>
            <a:r>
              <a:rPr lang="de-DE" sz="2000" dirty="0"/>
              <a:t>Steinburg: </a:t>
            </a:r>
            <a:r>
              <a:rPr lang="de-DE" sz="2000" dirty="0" err="1"/>
              <a:t>Steinburgs</a:t>
            </a:r>
            <a:r>
              <a:rPr lang="de-DE" sz="2000" dirty="0"/>
              <a:t> Höfe (ausgestellt und in Broschüre)</a:t>
            </a:r>
            <a:br>
              <a:rPr lang="de-DE" sz="2000" dirty="0"/>
            </a:br>
            <a:r>
              <a:rPr lang="de-DE" sz="2000" dirty="0"/>
              <a:t>Wiederinbetriebnahme des Landgasthofs "Zum Wildwechsel" in </a:t>
            </a:r>
            <a:r>
              <a:rPr lang="de-DE" sz="2000" dirty="0" err="1"/>
              <a:t>Kaaks</a:t>
            </a:r>
            <a:r>
              <a:rPr lang="de-DE" sz="2000" dirty="0"/>
              <a:t> (in Broschüre) 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9" name="Grafik 8" descr="Ein Bild, das draußen, Text, Himmel, Gras enthält.&#10;&#10;Automatisch generierte Beschreibung">
            <a:extLst>
              <a:ext uri="{FF2B5EF4-FFF2-40B4-BE49-F238E27FC236}">
                <a16:creationId xmlns:a16="http://schemas.microsoft.com/office/drawing/2014/main" id="{636EBA61-79DD-14A3-FF66-A084FEF13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7"/>
          <a:stretch/>
        </p:blipFill>
        <p:spPr>
          <a:xfrm>
            <a:off x="6245392" y="1754981"/>
            <a:ext cx="1639558" cy="2002644"/>
          </a:xfrm>
          <a:prstGeom prst="rect">
            <a:avLst/>
          </a:prstGeom>
          <a:effectLst>
            <a:outerShdw blurRad="50800" dist="38100" dir="18900000" algn="bl" rotWithShape="0">
              <a:srgbClr val="006B65">
                <a:alpha val="40000"/>
              </a:srgbClr>
            </a:outerShdw>
          </a:effectLst>
        </p:spPr>
      </p:pic>
      <p:pic>
        <p:nvPicPr>
          <p:cNvPr id="15" name="Grafik 14" descr="Ein Bild, das Kleidung, Person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730EE478-8556-E77B-7993-A10F80794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65" y="1790143"/>
            <a:ext cx="3434815" cy="2739651"/>
          </a:xfrm>
          <a:prstGeom prst="rect">
            <a:avLst/>
          </a:prstGeom>
          <a:effectLst>
            <a:outerShdw blurRad="50800" dist="38100" dir="18900000" algn="bl" rotWithShape="0">
              <a:srgbClr val="006B65">
                <a:alpha val="40000"/>
              </a:srgbClr>
            </a:outerShdw>
          </a:effectLst>
        </p:spPr>
      </p:pic>
      <p:pic>
        <p:nvPicPr>
          <p:cNvPr id="17" name="Grafik 16" descr="Ein Bild, das Kleidung, Person, Statue, draußen enthält.&#10;&#10;Automatisch generierte Beschreibung">
            <a:extLst>
              <a:ext uri="{FF2B5EF4-FFF2-40B4-BE49-F238E27FC236}">
                <a16:creationId xmlns:a16="http://schemas.microsoft.com/office/drawing/2014/main" id="{241A4947-4AF2-FEC8-9582-032FD1377D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27301" r="28314" b="9328"/>
          <a:stretch/>
        </p:blipFill>
        <p:spPr>
          <a:xfrm rot="5400000">
            <a:off x="6142789" y="4091622"/>
            <a:ext cx="1306074" cy="1100867"/>
          </a:xfrm>
          <a:prstGeom prst="rect">
            <a:avLst/>
          </a:prstGeom>
          <a:effectLst>
            <a:outerShdw blurRad="50800" dist="38100" dir="18900000" algn="bl" rotWithShape="0">
              <a:srgbClr val="006B65">
                <a:alpha val="40000"/>
              </a:srgbClr>
            </a:outerShdw>
          </a:effectLst>
        </p:spPr>
      </p:pic>
      <p:pic>
        <p:nvPicPr>
          <p:cNvPr id="19" name="Grafik 18" descr="Ein Bild, das Im Haus, Konzerthalle, Tagungszentrum, Hörsaal enthält.&#10;&#10;Automatisch generierte Beschreibung">
            <a:extLst>
              <a:ext uri="{FF2B5EF4-FFF2-40B4-BE49-F238E27FC236}">
                <a16:creationId xmlns:a16="http://schemas.microsoft.com/office/drawing/2014/main" id="{F67783C5-ED20-B971-2496-C68385F09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04" y="4852641"/>
            <a:ext cx="2083876" cy="1562907"/>
          </a:xfrm>
          <a:prstGeom prst="rect">
            <a:avLst/>
          </a:prstGeom>
          <a:effectLst>
            <a:outerShdw blurRad="50800" dist="38100" dir="18900000" algn="bl" rotWithShape="0">
              <a:srgbClr val="006B65">
                <a:alpha val="40000"/>
              </a:srgbClr>
            </a:outerShdw>
          </a:effectLst>
        </p:spPr>
      </p:pic>
      <p:pic>
        <p:nvPicPr>
          <p:cNvPr id="21" name="Grafik 20" descr="Ein Bild, das Im Haus, Mobiliar, Tisch, Bürogebäude enthält.&#10;&#10;Automatisch generierte Beschreibung">
            <a:extLst>
              <a:ext uri="{FF2B5EF4-FFF2-40B4-BE49-F238E27FC236}">
                <a16:creationId xmlns:a16="http://schemas.microsoft.com/office/drawing/2014/main" id="{375F81B2-920E-D162-7409-B119F93127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90" y="4852640"/>
            <a:ext cx="2083875" cy="1562907"/>
          </a:xfrm>
          <a:prstGeom prst="rect">
            <a:avLst/>
          </a:prstGeom>
          <a:effectLst>
            <a:outerShdw blurRad="50800" dist="38100" dir="18900000" algn="bl" rotWithShape="0">
              <a:srgbClr val="006B65">
                <a:alpha val="40000"/>
              </a:srgbClr>
            </a:outerShdw>
          </a:effec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32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Bericht der Geschäftsstelle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C3B6D5-DEED-8513-8881-28F955B25592}"/>
              </a:ext>
            </a:extLst>
          </p:cNvPr>
          <p:cNvSpPr txBox="1">
            <a:spLocks/>
          </p:cNvSpPr>
          <p:nvPr/>
        </p:nvSpPr>
        <p:spPr>
          <a:xfrm>
            <a:off x="296204" y="1315880"/>
            <a:ext cx="11354327" cy="4998859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Mitgliedsanfrage </a:t>
            </a:r>
            <a:r>
              <a:rPr lang="de-DE"/>
              <a:t>Sparkasse Westholstein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anstehende Termine Geschäftsstelle</a:t>
            </a:r>
          </a:p>
          <a:p>
            <a:r>
              <a:rPr lang="de-DE" sz="2000" b="0" dirty="0"/>
              <a:t>05.06.23 Vorstandssitzung Akademie für die ländlichen Räume SH</a:t>
            </a:r>
          </a:p>
          <a:p>
            <a:r>
              <a:rPr lang="de-DE" sz="2000" b="0" dirty="0"/>
              <a:t>13.06.23 Projektgespräch Kirchenkreis Münsterdorf-Rantzau (Projektentwicklung Immobilien)</a:t>
            </a:r>
          </a:p>
          <a:p>
            <a:r>
              <a:rPr lang="de-DE" sz="2000" b="0" dirty="0"/>
              <a:t>15.06.23 Begleitausschuss LPLR</a:t>
            </a:r>
          </a:p>
          <a:p>
            <a:r>
              <a:rPr lang="de-DE" sz="2000" b="0" dirty="0"/>
              <a:t>18.07.23 Westküstentreffen der AktivRegionen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74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Bericht der Geschäftsstelle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C3B6D5-DEED-8513-8881-28F955B25592}"/>
              </a:ext>
            </a:extLst>
          </p:cNvPr>
          <p:cNvSpPr txBox="1">
            <a:spLocks/>
          </p:cNvSpPr>
          <p:nvPr/>
        </p:nvSpPr>
        <p:spPr>
          <a:xfrm>
            <a:off x="481755" y="3169081"/>
            <a:ext cx="10965180" cy="288084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lvl="1" indent="0">
              <a:buNone/>
            </a:pPr>
            <a:endParaRPr lang="de-DE" dirty="0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2C680876-E1EA-C70C-FA17-531723E36426}"/>
              </a:ext>
            </a:extLst>
          </p:cNvPr>
          <p:cNvSpPr txBox="1">
            <a:spLocks/>
          </p:cNvSpPr>
          <p:nvPr/>
        </p:nvSpPr>
        <p:spPr>
          <a:xfrm>
            <a:off x="481755" y="1257064"/>
            <a:ext cx="10965180" cy="5453306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/>
              <a:t>Regionalbudget 2023</a:t>
            </a:r>
          </a:p>
          <a:p>
            <a:r>
              <a:rPr lang="de-DE" sz="2000" b="0"/>
              <a:t>23 vorliegende Anträge zum 31.01.2023, Fördersumme knapp 300.000 EUR</a:t>
            </a:r>
          </a:p>
          <a:p>
            <a:r>
              <a:rPr lang="de-DE" sz="2000" b="0"/>
              <a:t>Auswahl: 14 geförderte Projekte (9 öffentliche, 5 private) – bereits ein Projekt zurückgezogen</a:t>
            </a:r>
          </a:p>
          <a:p>
            <a:r>
              <a:rPr lang="de-DE" sz="2000" b="0"/>
              <a:t>Bewilligung vom Land erst am 19.04.2023 (Umsetzung bis 30.09.2023)</a:t>
            </a:r>
          </a:p>
          <a:p>
            <a:pPr marL="0" indent="0">
              <a:buNone/>
            </a:pPr>
            <a:r>
              <a:rPr lang="de-DE"/>
              <a:t>Regionalbudget 2024 und 2025</a:t>
            </a:r>
          </a:p>
          <a:p>
            <a:r>
              <a:rPr lang="de-DE" sz="2000" b="0"/>
              <a:t>200.000 € für Kleinstprojekte bis 20.000 €</a:t>
            </a:r>
          </a:p>
          <a:p>
            <a:r>
              <a:rPr lang="de-DE" sz="2000" b="0"/>
              <a:t>Land strebt auch 2024 Angebot an (2025 noch unklar, da befristeter GAK-Rahmenplan)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78668BB-8A59-045B-7388-E33AECA79DA8}"/>
              </a:ext>
            </a:extLst>
          </p:cNvPr>
          <p:cNvSpPr/>
          <p:nvPr/>
        </p:nvSpPr>
        <p:spPr>
          <a:xfrm>
            <a:off x="838200" y="4433704"/>
            <a:ext cx="6821245" cy="1448895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25422A-5932-EDB2-210B-89A58DB10346}"/>
              </a:ext>
            </a:extLst>
          </p:cNvPr>
          <p:cNvSpPr txBox="1"/>
          <p:nvPr/>
        </p:nvSpPr>
        <p:spPr>
          <a:xfrm>
            <a:off x="745065" y="4433704"/>
            <a:ext cx="682124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lvl="1" indent="0">
              <a:buNone/>
            </a:pPr>
            <a:r>
              <a:rPr lang="de-DE" sz="2200" b="1" u="sng" dirty="0">
                <a:solidFill>
                  <a:srgbClr val="FF0000"/>
                </a:solidFill>
              </a:rPr>
              <a:t>Einstimmiger Beschluss</a:t>
            </a:r>
          </a:p>
          <a:p>
            <a:pPr marL="457177" lvl="1" indent="0">
              <a:buNone/>
            </a:pPr>
            <a:r>
              <a:rPr lang="de-DE" sz="2200" b="1" dirty="0">
                <a:solidFill>
                  <a:srgbClr val="FF0000"/>
                </a:solidFill>
              </a:rPr>
              <a:t>Der Vorstand beschließt die Beantragung der Kreismittel zur Mitfinanzierung des Regionalbudgets für die Jahre 2024 und 2025 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1" name="Grafik 10" descr="Kommentar (wichtig) Silhouette">
            <a:extLst>
              <a:ext uri="{FF2B5EF4-FFF2-40B4-BE49-F238E27FC236}">
                <a16:creationId xmlns:a16="http://schemas.microsoft.com/office/drawing/2014/main" id="{52B93EEC-8374-AD7C-6DE1-F1EA58374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6310" y="4093864"/>
            <a:ext cx="679679" cy="67967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2638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Bericht der Geschäftsstelle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C3B6D5-DEED-8513-8881-28F955B25592}"/>
              </a:ext>
            </a:extLst>
          </p:cNvPr>
          <p:cNvSpPr txBox="1">
            <a:spLocks/>
          </p:cNvSpPr>
          <p:nvPr/>
        </p:nvSpPr>
        <p:spPr>
          <a:xfrm>
            <a:off x="481755" y="3169081"/>
            <a:ext cx="10965180" cy="288084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lvl="1" indent="0">
              <a:buNone/>
            </a:pPr>
            <a:endParaRPr lang="de-DE" dirty="0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2C680876-E1EA-C70C-FA17-531723E36426}"/>
              </a:ext>
            </a:extLst>
          </p:cNvPr>
          <p:cNvSpPr txBox="1">
            <a:spLocks/>
          </p:cNvSpPr>
          <p:nvPr/>
        </p:nvSpPr>
        <p:spPr>
          <a:xfrm>
            <a:off x="481755" y="895058"/>
            <a:ext cx="10965180" cy="5453306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DE"/>
            </a:br>
            <a:r>
              <a:rPr lang="de-DE"/>
              <a:t>Bewilligung des Regionalmanagements 2023-2029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200"/>
              <a:t>Bewilligungen aus Grundbudget der vergangenen Förderperiode</a:t>
            </a:r>
          </a:p>
          <a:p>
            <a:r>
              <a:rPr lang="de-DE" sz="1800" b="0"/>
              <a:t>102-2022 Wewelsfleth Illemann - Dein Probenraum</a:t>
            </a:r>
          </a:p>
          <a:p>
            <a:r>
              <a:rPr lang="de-DE" sz="1800" b="0"/>
              <a:t>104-2022 Münsterdorf - Abriss</a:t>
            </a:r>
          </a:p>
          <a:p>
            <a:r>
              <a:rPr lang="de-DE" sz="1800" b="0"/>
              <a:t>107-2022 Horst – Konzept Horster Viereck</a:t>
            </a:r>
          </a:p>
          <a:p>
            <a:r>
              <a:rPr lang="de-DE" sz="1800" b="0"/>
              <a:t>110-2023 Heiligenstedtenerkamp – Abriss alte KiTa</a:t>
            </a:r>
          </a:p>
          <a:p>
            <a:r>
              <a:rPr lang="de-DE" sz="1800" b="0"/>
              <a:t>111-2023 Kiebitzreihe – PV-Konzept öffentliche Liegenschaften</a:t>
            </a:r>
          </a:p>
          <a:p>
            <a:r>
              <a:rPr lang="de-DE" sz="1800" b="0"/>
              <a:t>106-2022 Huje – LUNI-Weg</a:t>
            </a:r>
            <a:endParaRPr lang="de-DE" sz="1800"/>
          </a:p>
          <a:p>
            <a:pPr marL="0" indent="0">
              <a:buNone/>
            </a:pPr>
            <a:r>
              <a:rPr lang="de-DE"/>
              <a:t>noch </a:t>
            </a:r>
            <a:r>
              <a:rPr lang="de-DE" sz="2200"/>
              <a:t>ausstehende</a:t>
            </a:r>
            <a:r>
              <a:rPr lang="de-DE"/>
              <a:t> Bewilligungen</a:t>
            </a:r>
          </a:p>
          <a:p>
            <a:r>
              <a:rPr lang="de-DE" sz="1800" b="0"/>
              <a:t>74-2020 Wilstermarsch – Familien-Wasser-Fluss</a:t>
            </a:r>
          </a:p>
          <a:p>
            <a:r>
              <a:rPr lang="de-DE" sz="1800" b="0"/>
              <a:t>90-2021 Büttel – Schlaffässer und touristische Aufwertung am Dorfkrug</a:t>
            </a:r>
          </a:p>
          <a:p>
            <a:r>
              <a:rPr lang="de-DE" sz="1800" b="0"/>
              <a:t>105-2022 Horst – Radabstellanlage</a:t>
            </a:r>
          </a:p>
          <a:p>
            <a:r>
              <a:rPr lang="de-DE" sz="1800" b="0"/>
              <a:t>109-2023 Bokelrehm - Wärmenetz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933745-8140-6CA2-40E9-52E48146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5" y="1088529"/>
            <a:ext cx="6530649" cy="62902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28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Bericht der Geschäftsstelle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C3B6D5-DEED-8513-8881-28F955B25592}"/>
              </a:ext>
            </a:extLst>
          </p:cNvPr>
          <p:cNvSpPr txBox="1">
            <a:spLocks/>
          </p:cNvSpPr>
          <p:nvPr/>
        </p:nvSpPr>
        <p:spPr>
          <a:xfrm>
            <a:off x="481755" y="3169081"/>
            <a:ext cx="10965180" cy="288084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lvl="1" indent="0">
              <a:buNone/>
            </a:pPr>
            <a:endParaRPr lang="de-DE" dirty="0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2C680876-E1EA-C70C-FA17-531723E36426}"/>
              </a:ext>
            </a:extLst>
          </p:cNvPr>
          <p:cNvSpPr txBox="1">
            <a:spLocks/>
          </p:cNvSpPr>
          <p:nvPr/>
        </p:nvSpPr>
        <p:spPr>
          <a:xfrm>
            <a:off x="481755" y="1257064"/>
            <a:ext cx="10965180" cy="5453306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Neue Förderperiode 2023-2027/29</a:t>
            </a:r>
          </a:p>
          <a:p>
            <a:r>
              <a:rPr lang="de-DE" sz="2000" dirty="0"/>
              <a:t>Öffentliche Vertreter / Wirtschafts- und Sozialpartner</a:t>
            </a:r>
          </a:p>
          <a:p>
            <a:pPr lvl="1"/>
            <a:r>
              <a:rPr lang="de-DE" sz="1800" dirty="0"/>
              <a:t>Prüfung der Vorstandsmitglieder auf ihre öffentliche Finanzierung oder öffentlich dominierte Zusammensetzung</a:t>
            </a:r>
          </a:p>
          <a:p>
            <a:pPr lvl="1"/>
            <a:r>
              <a:rPr lang="de-DE" sz="1800"/>
              <a:t>Mitgliedschaft von Frau Ahrens-Gravert in private Mitgliedschaft geändert</a:t>
            </a:r>
            <a:endParaRPr lang="de-DE" sz="1800" dirty="0"/>
          </a:p>
          <a:p>
            <a:r>
              <a:rPr lang="de-DE" sz="2000" dirty="0"/>
              <a:t>01. April 2023: Start der neuen Förderlaufzeit</a:t>
            </a:r>
          </a:p>
          <a:p>
            <a:pPr lvl="1"/>
            <a:r>
              <a:rPr lang="de-DE" sz="1800" dirty="0"/>
              <a:t>2,5 Mio. EUR für 2023-2027/29</a:t>
            </a:r>
          </a:p>
          <a:p>
            <a:pPr lvl="1"/>
            <a:r>
              <a:rPr lang="de-DE" sz="1800" dirty="0"/>
              <a:t>LEADER-Richtlinie in Erstellung – </a:t>
            </a:r>
            <a:r>
              <a:rPr lang="de-DE" sz="1800" b="1" dirty="0"/>
              <a:t>Bewilligungen erst ab voraussichtlich August</a:t>
            </a:r>
          </a:p>
          <a:p>
            <a:pPr lvl="2"/>
            <a:r>
              <a:rPr lang="de-DE" sz="1600" dirty="0"/>
              <a:t>Personalprojekte: 2 Jahre Anschubfinanzierung statt 3 Jahre (</a:t>
            </a:r>
            <a:r>
              <a:rPr lang="de-DE" sz="1600" dirty="0" err="1"/>
              <a:t>Kümmer:in</a:t>
            </a:r>
            <a:r>
              <a:rPr lang="de-DE" sz="1600" dirty="0"/>
              <a:t>)</a:t>
            </a:r>
          </a:p>
          <a:p>
            <a:pPr lvl="2"/>
            <a:r>
              <a:rPr lang="de-DE" sz="1600" dirty="0"/>
              <a:t>Mindestfördersummen erhöhen sich: Öffentliche 10.000  € (bisher 7.500 €), Private 5.000 € (bisher 3.000 €)</a:t>
            </a:r>
          </a:p>
          <a:p>
            <a:pPr lvl="1"/>
            <a:r>
              <a:rPr lang="de-DE" sz="1800" dirty="0"/>
              <a:t>Jahresbericht und Abschlussbericht 31.05.2023</a:t>
            </a:r>
          </a:p>
          <a:p>
            <a:pPr lvl="1"/>
            <a:r>
              <a:rPr lang="de-DE" sz="1800" dirty="0"/>
              <a:t>neue Website ab voraussichtlich Ende Juni</a:t>
            </a:r>
          </a:p>
          <a:p>
            <a:pPr lvl="1"/>
            <a:endParaRPr lang="de-DE" sz="180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4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86F31-CF21-8180-AFB0-F0F71B0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Projektbeschlüsse: Mittelabfluss und –bindung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37B51F-DA96-2741-45EE-8146CD79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AktivRegion Steinburg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16AB0C-00FC-CCEF-65FA-FC76F2D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9E8-5018-4BEF-A8DD-3C4F869F7C2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C3B6D5-DEED-8513-8881-28F955B25592}"/>
              </a:ext>
            </a:extLst>
          </p:cNvPr>
          <p:cNvSpPr txBox="1">
            <a:spLocks/>
          </p:cNvSpPr>
          <p:nvPr/>
        </p:nvSpPr>
        <p:spPr>
          <a:xfrm>
            <a:off x="481755" y="3169081"/>
            <a:ext cx="10965180" cy="288084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7" lvl="1" indent="0">
              <a:buNone/>
            </a:pPr>
            <a:endParaRPr lang="de-DE" dirty="0"/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8F13FCAA-0CBF-5852-4CEA-434A0114A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09087"/>
              </p:ext>
            </p:extLst>
          </p:nvPr>
        </p:nvGraphicFramePr>
        <p:xfrm>
          <a:off x="524299" y="1454786"/>
          <a:ext cx="952334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467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2104132131"/>
                    </a:ext>
                  </a:extLst>
                </a:gridCol>
                <a:gridCol w="1785770">
                  <a:extLst>
                    <a:ext uri="{9D8B030D-6E8A-4147-A177-3AD203B41FA5}">
                      <a16:colId xmlns:a16="http://schemas.microsoft.com/office/drawing/2014/main" val="2433951925"/>
                    </a:ext>
                  </a:extLst>
                </a:gridCol>
                <a:gridCol w="1506966">
                  <a:extLst>
                    <a:ext uri="{9D8B030D-6E8A-4147-A177-3AD203B41FA5}">
                      <a16:colId xmlns:a16="http://schemas.microsoft.com/office/drawing/2014/main" val="3383513808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1181022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Jahr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gebunden (abs.)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gebunden (%)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frei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Gesamt (inkl. GS + Puffer)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1.925.000 €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1.925.000 €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0244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2A1D7D90-EDA8-3989-E1C9-E20FE47C4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69837"/>
              </p:ext>
            </p:extLst>
          </p:nvPr>
        </p:nvGraphicFramePr>
        <p:xfrm>
          <a:off x="524299" y="2293690"/>
          <a:ext cx="9511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224">
                  <a:extLst>
                    <a:ext uri="{9D8B030D-6E8A-4147-A177-3AD203B41FA5}">
                      <a16:colId xmlns:a16="http://schemas.microsoft.com/office/drawing/2014/main" val="3475401422"/>
                    </a:ext>
                  </a:extLst>
                </a:gridCol>
                <a:gridCol w="1495313">
                  <a:extLst>
                    <a:ext uri="{9D8B030D-6E8A-4147-A177-3AD203B41FA5}">
                      <a16:colId xmlns:a16="http://schemas.microsoft.com/office/drawing/2014/main" val="2104132131"/>
                    </a:ext>
                  </a:extLst>
                </a:gridCol>
                <a:gridCol w="1785770">
                  <a:extLst>
                    <a:ext uri="{9D8B030D-6E8A-4147-A177-3AD203B41FA5}">
                      <a16:colId xmlns:a16="http://schemas.microsoft.com/office/drawing/2014/main" val="2433951925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3383513808"/>
                    </a:ext>
                  </a:extLst>
                </a:gridCol>
                <a:gridCol w="1495313">
                  <a:extLst>
                    <a:ext uri="{9D8B030D-6E8A-4147-A177-3AD203B41FA5}">
                      <a16:colId xmlns:a16="http://schemas.microsoft.com/office/drawing/2014/main" val="1181022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Kernthema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gebunden (abs.)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gebunden (%)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tx1"/>
                          </a:solidFill>
                        </a:rPr>
                        <a:t>frei</a:t>
                      </a:r>
                    </a:p>
                  </a:txBody>
                  <a:tcPr>
                    <a:solidFill>
                      <a:srgbClr val="006B6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27410"/>
                  </a:ext>
                </a:extLst>
              </a:tr>
              <a:tr h="229572"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         Nachhaltig gut leben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525.000 €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525.000 €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02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         Nachhaltig gut wirtschaften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578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         Nachhaltig Holstein   </a:t>
                      </a:r>
                    </a:p>
                    <a:p>
                      <a:pPr algn="l"/>
                      <a:r>
                        <a:rPr lang="de-DE"/>
                        <a:t>         erleben &amp; genießen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200.000 €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4286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         Klimaschutznetzwerk </a:t>
                      </a:r>
                    </a:p>
                    <a:p>
                      <a:pPr algn="l"/>
                      <a:r>
                        <a:rPr lang="de-DE"/>
                        <a:t>         Steinburg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500.000 €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500.000 €</a:t>
                      </a:r>
                    </a:p>
                  </a:txBody>
                  <a:tcPr anchor="ctr">
                    <a:solidFill>
                      <a:srgbClr val="006B6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35741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6917550E-AA1B-64CD-0C55-5A7188B6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184" y="2621152"/>
            <a:ext cx="402188" cy="40670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21A0BC2-7D92-5149-1D4B-21B3D2192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120" y="2623788"/>
            <a:ext cx="411496" cy="42292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05C326D-B966-464E-0039-D6A423653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196" y="3028885"/>
            <a:ext cx="406708" cy="4067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1284D25-1A85-4A61-2330-ABFA7057D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540" y="3533672"/>
            <a:ext cx="366832" cy="36683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30CA744-DE1F-3B7E-A52F-D8AFC3D03A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 trans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99" y="4108812"/>
            <a:ext cx="485606" cy="430711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C02CAB9-40F2-DA19-D739-D240A250C300}"/>
              </a:ext>
            </a:extLst>
          </p:cNvPr>
          <p:cNvSpPr/>
          <p:nvPr/>
        </p:nvSpPr>
        <p:spPr>
          <a:xfrm>
            <a:off x="1128656" y="4795402"/>
            <a:ext cx="6821245" cy="1448895"/>
          </a:xfrm>
          <a:prstGeom prst="roundRect">
            <a:avLst/>
          </a:prstGeom>
          <a:noFill/>
          <a:ln>
            <a:gradFill>
              <a:gsLst>
                <a:gs pos="0">
                  <a:srgbClr val="006B6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B1199E-EA8D-1145-6E2F-A5B8C47622F0}"/>
              </a:ext>
            </a:extLst>
          </p:cNvPr>
          <p:cNvSpPr txBox="1"/>
          <p:nvPr/>
        </p:nvSpPr>
        <p:spPr>
          <a:xfrm>
            <a:off x="1274726" y="5038689"/>
            <a:ext cx="6368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Für die heutige Vorstandssitzung liegen 9 Anträge mit einer Gesamtfördersumme von 526.747,33 € vor;</a:t>
            </a:r>
            <a:br>
              <a:rPr lang="de-DE" sz="2000" dirty="0"/>
            </a:br>
            <a:r>
              <a:rPr lang="de-DE" sz="2000" b="1" dirty="0"/>
              <a:t>davon 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420.334,65 €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im Kernthema </a:t>
            </a:r>
            <a:r>
              <a:rPr lang="de-DE" sz="2000" b="1" i="1" dirty="0"/>
              <a:t>Nachhaltig gut leben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C0EDE04-A068-517F-ADBB-94F981A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89" y="6527808"/>
            <a:ext cx="2743200" cy="365125"/>
          </a:xfrm>
        </p:spPr>
        <p:txBody>
          <a:bodyPr/>
          <a:lstStyle>
            <a:lvl1pPr>
              <a:defRPr b="0">
                <a:solidFill>
                  <a:srgbClr val="006B65"/>
                </a:solidFill>
              </a:defRPr>
            </a:lvl1pPr>
          </a:lstStyle>
          <a:p>
            <a:r>
              <a:rPr lang="de-DE" i="1" dirty="0"/>
              <a:t>RegionNord &amp; </a:t>
            </a:r>
            <a:r>
              <a:rPr lang="de-DE" i="1" dirty="0" err="1"/>
              <a:t>egw:wirtschaftsförderung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5179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8ED5F472823C468AD7A8EE84460FC9" ma:contentTypeVersion="4" ma:contentTypeDescription="Ein neues Dokument erstellen." ma:contentTypeScope="" ma:versionID="662a5790cca88641804a85f70cf4348c">
  <xsd:schema xmlns:xsd="http://www.w3.org/2001/XMLSchema" xmlns:xs="http://www.w3.org/2001/XMLSchema" xmlns:p="http://schemas.microsoft.com/office/2006/metadata/properties" xmlns:ns3="323fd2b8-639f-4a70-9fd9-bd12832dc7c8" targetNamespace="http://schemas.microsoft.com/office/2006/metadata/properties" ma:root="true" ma:fieldsID="5c16511686278c4973fd7a7dd831d59d" ns3:_="">
    <xsd:import namespace="323fd2b8-639f-4a70-9fd9-bd12832dc7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fd2b8-639f-4a70-9fd9-bd12832dc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E2EE7C-2015-4020-BCA7-E677FFB876B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323fd2b8-639f-4a70-9fd9-bd12832dc7c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325E3D-596D-43EF-89BF-5DC000776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3fd2b8-639f-4a70-9fd9-bd12832dc7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10984D-0227-4D88-AE95-71665F8A0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3197</Words>
  <Application>Microsoft Office PowerPoint</Application>
  <PresentationFormat>Breitbild</PresentationFormat>
  <Paragraphs>571</Paragraphs>
  <Slides>34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Univers</vt:lpstr>
      <vt:lpstr>1_Office Theme</vt:lpstr>
      <vt:lpstr>Document</vt:lpstr>
      <vt:lpstr>PowerPoint-Präsentation</vt:lpstr>
      <vt:lpstr>Tagesordnung</vt:lpstr>
      <vt:lpstr>3. Bericht der Geschäftsstelle</vt:lpstr>
      <vt:lpstr>3. Bericht der Geschäftsstelle</vt:lpstr>
      <vt:lpstr>3. Bericht der Geschäftsstelle</vt:lpstr>
      <vt:lpstr>3. Bericht der Geschäftsstelle</vt:lpstr>
      <vt:lpstr>3. Bericht der Geschäftsstelle</vt:lpstr>
      <vt:lpstr>3. Bericht der Geschäftsstelle</vt:lpstr>
      <vt:lpstr>4. Projektbeschlüsse: Mittelabfluss und –bindung</vt:lpstr>
      <vt:lpstr>4. Projektbeschlüsse: Übersicht</vt:lpstr>
      <vt:lpstr>4. Projektbeschlüsse – neue Qualitätsbewertungskriterien</vt:lpstr>
      <vt:lpstr>4. Fördereckdaten</vt:lpstr>
      <vt:lpstr>4. Projektbeschluss: Westermoor –      Dorfkümmernde Moordörfer</vt:lpstr>
      <vt:lpstr>4. Projektbeschluss: Westermoor –      Dorfkümmernde Moordörfer</vt:lpstr>
      <vt:lpstr>4. Projektbeschluss: Schenefeld –      Dorfkümmernde/r Nahbereich</vt:lpstr>
      <vt:lpstr>4. Projektbeschluss: Schenefeld –      Dorfkümmernde/r Nahbereich</vt:lpstr>
      <vt:lpstr>4. Projektbeschluss: Dägeling – sozialer Treffpunkt</vt:lpstr>
      <vt:lpstr>4. Projektbeschluss: Dägeling – sozialer Treffpunkt</vt:lpstr>
      <vt:lpstr>4. Projektbeschluss:  Gemeindehaus Lohbarbek – multifunktional &amp; zukunftsfähig</vt:lpstr>
      <vt:lpstr>4. Projektbeschluss:  Gemeindehaus Lohbarbek – multifunktional &amp; zukunftsfähig</vt:lpstr>
      <vt:lpstr>4. Projektbeschluss: Kreis Steinburg –  Machbarkeitsstudie Schlicknutzung</vt:lpstr>
      <vt:lpstr>4. Projektbeschluss: Kreis Steinburg –  Machbarkeitsstudie Schlicknutzung</vt:lpstr>
      <vt:lpstr>4. Projektbeschluss: Horst – Funktionskonzept Sportpark</vt:lpstr>
      <vt:lpstr>4. Projektbeschluss: Horst – Funktionskonzept Sportpark</vt:lpstr>
      <vt:lpstr>4. Projektbeschluss: IZET –  Strategiekonzept Campus Innovationsraum</vt:lpstr>
      <vt:lpstr>4. Projektbeschluss: IZET –  Strategiekonzept Campus Innovationsraum</vt:lpstr>
      <vt:lpstr>4. Projektbeschluss: Horst – Bürgerinnen- und Bürgerbus</vt:lpstr>
      <vt:lpstr>4. Projektbeschluss: Horst – Bürgerinnen- und Bürgerbus</vt:lpstr>
      <vt:lpstr>4. Projektbeschluss: Puls –  Photovoltaikanlage Multifunktionshaus </vt:lpstr>
      <vt:lpstr>4. Projektbeschluss: Puls –  Photovoltaikanlage Multifunktionshaus</vt:lpstr>
      <vt:lpstr>4. Projektbeschlüsse: Mittelbindung nach Beschluss</vt:lpstr>
      <vt:lpstr>5. Projektanfragen </vt:lpstr>
      <vt:lpstr>5. Projektanfragen </vt:lpstr>
      <vt:lpstr>6. Sonstiges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Region Nord</dc:creator>
  <cp:lastModifiedBy>Katharina Schmitt</cp:lastModifiedBy>
  <cp:revision>2268</cp:revision>
  <cp:lastPrinted>2023-05-30T08:30:10Z</cp:lastPrinted>
  <dcterms:created xsi:type="dcterms:W3CDTF">2021-02-03T10:29:25Z</dcterms:created>
  <dcterms:modified xsi:type="dcterms:W3CDTF">2023-06-19T14:25:38Z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0x0101001B8ED5F472823C468AD7A8EE84460FC9</vt:lpwstr>
  </property>
</Properties>
</file>